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Montserrat SemiBold"/>
      <p:regular r:id="rId49"/>
      <p:bold r:id="rId50"/>
      <p:italic r:id="rId51"/>
      <p:boldItalic r:id="rId52"/>
    </p:embeddedFont>
    <p:embeddedFont>
      <p:font typeface="Montserrat"/>
      <p:regular r:id="rId53"/>
      <p:bold r:id="rId54"/>
      <p:italic r:id="rId55"/>
      <p:boldItalic r:id="rId56"/>
    </p:embeddedFont>
    <p:embeddedFont>
      <p:font typeface="Montserrat Medium"/>
      <p:regular r:id="rId57"/>
      <p:bold r:id="rId58"/>
      <p:italic r:id="rId59"/>
      <p:boldItalic r:id="rId60"/>
    </p:embeddedFont>
    <p:embeddedFont>
      <p:font typeface="Libre Caslon Text"/>
      <p:regular r:id="rId61"/>
      <p:bold r:id="rId62"/>
      <p:italic r:id="rId63"/>
    </p:embeddedFont>
    <p:embeddedFont>
      <p:font typeface="Libre Baskerville"/>
      <p:regular r:id="rId64"/>
      <p:bold r:id="rId65"/>
      <p: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0711FB6-F90E-4702-8A88-26951F92FCE5}">
  <a:tblStyle styleId="{20711FB6-F90E-4702-8A88-26951F92FC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5A73B76-8ADC-4074-BB33-8BF62988EB9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Montserrat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ibreCaslonText-bold.fntdata"/><Relationship Id="rId61" Type="http://schemas.openxmlformats.org/officeDocument/2006/relationships/font" Target="fonts/LibreCaslonText-regular.fntdata"/><Relationship Id="rId20" Type="http://schemas.openxmlformats.org/officeDocument/2006/relationships/slide" Target="slides/slide14.xml"/><Relationship Id="rId64" Type="http://schemas.openxmlformats.org/officeDocument/2006/relationships/font" Target="fonts/LibreBaskerville-regular.fntdata"/><Relationship Id="rId63" Type="http://schemas.openxmlformats.org/officeDocument/2006/relationships/font" Target="fonts/LibreCaslonText-italic.fntdata"/><Relationship Id="rId22" Type="http://schemas.openxmlformats.org/officeDocument/2006/relationships/slide" Target="slides/slide16.xml"/><Relationship Id="rId66" Type="http://schemas.openxmlformats.org/officeDocument/2006/relationships/font" Target="fonts/LibreBaskerville-italic.fntdata"/><Relationship Id="rId21" Type="http://schemas.openxmlformats.org/officeDocument/2006/relationships/slide" Target="slides/slide15.xml"/><Relationship Id="rId65" Type="http://schemas.openxmlformats.org/officeDocument/2006/relationships/font" Target="fonts/LibreBaskerville-bold.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Medium-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SemiBold-italic.fntdata"/><Relationship Id="rId50" Type="http://schemas.openxmlformats.org/officeDocument/2006/relationships/font" Target="fonts/MontserratSemiBold-bold.fntdata"/><Relationship Id="rId53" Type="http://schemas.openxmlformats.org/officeDocument/2006/relationships/font" Target="fonts/Montserrat-regular.fntdata"/><Relationship Id="rId52" Type="http://schemas.openxmlformats.org/officeDocument/2006/relationships/font" Target="fonts/MontserratSemiBold-boldItalic.fntdata"/><Relationship Id="rId11" Type="http://schemas.openxmlformats.org/officeDocument/2006/relationships/slide" Target="slides/slide5.xml"/><Relationship Id="rId55" Type="http://schemas.openxmlformats.org/officeDocument/2006/relationships/font" Target="fonts/Montserrat-italic.fntdata"/><Relationship Id="rId10" Type="http://schemas.openxmlformats.org/officeDocument/2006/relationships/slide" Target="slides/slide4.xml"/><Relationship Id="rId54" Type="http://schemas.openxmlformats.org/officeDocument/2006/relationships/font" Target="fonts/Montserrat-bold.fntdata"/><Relationship Id="rId13" Type="http://schemas.openxmlformats.org/officeDocument/2006/relationships/slide" Target="slides/slide7.xml"/><Relationship Id="rId57" Type="http://schemas.openxmlformats.org/officeDocument/2006/relationships/font" Target="fonts/MontserratMedium-regular.fntdata"/><Relationship Id="rId12" Type="http://schemas.openxmlformats.org/officeDocument/2006/relationships/slide" Target="slides/slide6.xml"/><Relationship Id="rId56" Type="http://schemas.openxmlformats.org/officeDocument/2006/relationships/font" Target="fonts/Montserrat-boldItalic.fntdata"/><Relationship Id="rId15" Type="http://schemas.openxmlformats.org/officeDocument/2006/relationships/slide" Target="slides/slide9.xml"/><Relationship Id="rId59" Type="http://schemas.openxmlformats.org/officeDocument/2006/relationships/font" Target="fonts/MontserratMedium-italic.fntdata"/><Relationship Id="rId14" Type="http://schemas.openxmlformats.org/officeDocument/2006/relationships/slide" Target="slides/slide8.xml"/><Relationship Id="rId58" Type="http://schemas.openxmlformats.org/officeDocument/2006/relationships/font" Target="fonts/MontserratMedium-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yleia.com/" TargetMode="External"/><Relationship Id="rId3" Type="http://schemas.openxmlformats.org/officeDocument/2006/relationships/hyperlink" Target="https://www.bookmark.com/" TargetMode="External"/><Relationship Id="rId4" Type="http://schemas.openxmlformats.org/officeDocument/2006/relationships/hyperlink" Target="https://zyro.com/" TargetMode="External"/><Relationship Id="rId5" Type="http://schemas.openxmlformats.org/officeDocument/2006/relationships/hyperlink" Target="https://thegrid.io/"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ilmstories.co.uk/features/the-terminator-sequel-trilogies-that-never-wer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webbmedia/2019-emerging-tech-trends-1ecf2f7a3bed"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vidcummings.org/2016/12/28/seven-spectrum-of-outcomes-for-ai/"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i.stamen.com/just-the-streets-maam-f423fd694674?gi=fc0bdc089efc" TargetMode="External"/><Relationship Id="rId3" Type="http://schemas.openxmlformats.org/officeDocument/2006/relationships/hyperlink" Target="https://www.raconteur.net/technology/algorithm-for-the-mass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Content_management_syste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hismarketingblogdoesnotexist.com/" TargetMode="External"/><Relationship Id="rId3" Type="http://schemas.openxmlformats.org/officeDocument/2006/relationships/hyperlink" Target="https://venturebeat.com/2020/01/10/chinese-court-rules-ai-written-article-is-protected-by-copyright/" TargetMode="External"/><Relationship Id="rId4" Type="http://schemas.openxmlformats.org/officeDocument/2006/relationships/hyperlink" Target="https://digiday.com/media/washington-posts-robot-reporter-published-500-articles-last-year/" TargetMode="External"/><Relationship Id="rId5" Type="http://schemas.openxmlformats.org/officeDocument/2006/relationships/hyperlink" Target="https://10up.com/blog/2020/artificial-intelligence-machine-learning-whitepaper/"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plicit.harvard.edu/implicit/takeatest.html" TargetMode="External"/><Relationship Id="rId3" Type="http://schemas.openxmlformats.org/officeDocument/2006/relationships/hyperlink" Target="https://classifaiplugin.com/" TargetMode="External"/><Relationship Id="rId4" Type="http://schemas.openxmlformats.org/officeDocument/2006/relationships/hyperlink" Target="https://wordpress.org/plugins/watsonfind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ordpress.org/plugins/automatic-alternative-text/" TargetMode="External"/><Relationship Id="rId3" Type="http://schemas.openxmlformats.org/officeDocument/2006/relationships/hyperlink" Target="https://wordpress.org/plugins/wordlif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memotv/status/1046215376386822145"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unicode.com/works/confusing-coleopterist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ispersondoesnotexist.com/" TargetMode="External"/><Relationship Id="rId3" Type="http://schemas.openxmlformats.org/officeDocument/2006/relationships/hyperlink" Target="https://imgflip.com/ai-meme" TargetMode="External"/><Relationship Id="rId4" Type="http://schemas.openxmlformats.org/officeDocument/2006/relationships/hyperlink" Target="https://venturebeat.com/2016/07/25/with-10-million-downloads-on-ios-prisma-now-lets-android-users-turn-their-photos-into-works-of-art/" TargetMode="External"/><Relationship Id="rId5" Type="http://schemas.openxmlformats.org/officeDocument/2006/relationships/hyperlink" Target="https://twitter.com/theGunrun/status/1252789873699745792" TargetMode="External"/><Relationship Id="rId6" Type="http://schemas.openxmlformats.org/officeDocument/2006/relationships/hyperlink" Target="https://deepfakesweb.com/"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qnamaker.ai/" TargetMode="External"/><Relationship Id="rId3" Type="http://schemas.openxmlformats.org/officeDocument/2006/relationships/hyperlink" Target="https://wordpress.org/plugins/voice-dialog-navigation/" TargetMode="External"/><Relationship Id="rId4" Type="http://schemas.openxmlformats.org/officeDocument/2006/relationships/hyperlink" Target="https://wordpress.org/plugins/amazon-polly/" TargetMode="External"/><Relationship Id="rId5" Type="http://schemas.openxmlformats.org/officeDocument/2006/relationships/hyperlink" Target="https://wordpress.org/plugins/play-ht/" TargetMode="External"/><Relationship Id="rId6" Type="http://schemas.openxmlformats.org/officeDocument/2006/relationships/hyperlink" Target="https://www.youtube.com/watch?v=Qi3h18wJJiI"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werbi.microsoft.com/en-us/blog/easily-embed-secure-power-bi-reports-in-your-internal-portals-or-website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amandacosco/status/1083441666705498112?s=12"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abnine.com/blog/deep/" TargetMode="External"/><Relationship Id="rId3" Type="http://schemas.openxmlformats.org/officeDocument/2006/relationships/hyperlink" Target="https://www.youtube.com/watch?v=TKLkXh_c-Gw"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register.co.uk/2020/05/06/github_releases_codescanning_tool/" TargetMode="External"/><Relationship Id="rId3" Type="http://schemas.openxmlformats.org/officeDocument/2006/relationships/hyperlink" Target="https://github.com/features/securit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erictopol/status/701465779389083648"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ytimes.com/2019/12/05/opinion/digital-technology-brain.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mp.theguardian.com/technology/2020/may/30/microsoft-sacks-journalists-to-replace-them-with-robots?CMP=Share_iOSApp_Other&amp;__twitter_impression=true" TargetMode="External"/><Relationship Id="rId3" Type="http://schemas.openxmlformats.org/officeDocument/2006/relationships/hyperlink" Target="https://www.weforum.org/agenda/2018/03/timeline-of-creative-ai/" TargetMode="External"/><Relationship Id="rId4" Type="http://schemas.openxmlformats.org/officeDocument/2006/relationships/hyperlink" Target="https://venturebeat.com/2019/07/11/facebooks-ai-beats-human-poker-champions/" TargetMode="External"/><Relationship Id="rId5" Type="http://schemas.openxmlformats.org/officeDocument/2006/relationships/hyperlink" Target="https://www.sciencealert.com/experts-think-this-is-how-long-we-have-before-ai-takes-all-of-our-job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5440a00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55440a00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Hi, my name’s David Lockie and I’m CEO at Pragmatic - a digital agency based in Brighton that specialises in WordPress.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I have a passion for WordPress and also for technology and futurism. Over the last few years I’ve been increasingly interested in AI and have started to research its impact on WordPress.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Today I want to share some cool things I’ve found along the way, some of my thinking around AI and some ideas about what lies ahead for WordPress. I want to help you to gain a more nuanced understanding of what AI technologies are, give you 9 examples of how they can be integrated into WordPress today and then put a little time into thinking about what opportunities and challenges lie ahead of us as a WordPress community.</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A bit of housekeeping:</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AutoNum type="arabicPeriod"/>
            </a:pPr>
            <a:r>
              <a:rPr lang="en-GB">
                <a:solidFill>
                  <a:schemeClr val="dk1"/>
                </a:solidFill>
                <a:latin typeface="Montserrat"/>
                <a:ea typeface="Montserrat"/>
                <a:cs typeface="Montserrat"/>
                <a:sym typeface="Montserrat"/>
              </a:rPr>
              <a:t>I’m going to talk for 25-30 mins (depending how carried away I get) but will remain available in the networking track afterwards and I’m always on Twitter @divydovy for Q&amp;A</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AutoNum type="arabicPeriod"/>
            </a:pPr>
            <a:r>
              <a:rPr lang="en-GB">
                <a:solidFill>
                  <a:schemeClr val="dk1"/>
                </a:solidFill>
                <a:latin typeface="Montserrat"/>
                <a:ea typeface="Montserrat"/>
                <a:cs typeface="Montserrat"/>
                <a:sym typeface="Montserrat"/>
              </a:rPr>
              <a:t>These slides will be available on the Pragmatic blog as soon as we can upload them - including speaker notes with a full transcript and lots of links to resources</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56687d213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56687d213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Montserrat"/>
                <a:ea typeface="Montserrat"/>
                <a:cs typeface="Montserrat"/>
                <a:sym typeface="Montserrat"/>
              </a:rPr>
              <a:t>A further note of caution that just like a successful investor, WordPress’ historic success is no guarantee of future performance.</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SaaS platforms - including Squarespace, Wix, Shopify, Webflow, Adobe, Sitecore, Medium, Facebook’s own stores and ven some specifically-powered AI website builder services: </a:t>
            </a:r>
            <a:r>
              <a:rPr lang="en-GB" u="sng">
                <a:solidFill>
                  <a:schemeClr val="hlink"/>
                </a:solidFill>
                <a:latin typeface="Montserrat"/>
                <a:ea typeface="Montserrat"/>
                <a:cs typeface="Montserrat"/>
                <a:sym typeface="Montserrat"/>
                <a:hlinkClick r:id="rId2"/>
              </a:rPr>
              <a:t>https://heyleia.com/</a:t>
            </a:r>
            <a:r>
              <a:rPr lang="en-GB">
                <a:solidFill>
                  <a:schemeClr val="dk1"/>
                </a:solidFill>
                <a:latin typeface="Montserrat"/>
                <a:ea typeface="Montserrat"/>
                <a:cs typeface="Montserrat"/>
                <a:sym typeface="Montserrat"/>
              </a:rPr>
              <a:t>, </a:t>
            </a:r>
            <a:r>
              <a:rPr lang="en-GB" u="sng">
                <a:solidFill>
                  <a:schemeClr val="hlink"/>
                </a:solidFill>
                <a:latin typeface="Montserrat"/>
                <a:ea typeface="Montserrat"/>
                <a:cs typeface="Montserrat"/>
                <a:sym typeface="Montserrat"/>
                <a:hlinkClick r:id="rId3"/>
              </a:rPr>
              <a:t>https://www.bookmark.com/</a:t>
            </a:r>
            <a:r>
              <a:rPr lang="en-GB">
                <a:solidFill>
                  <a:schemeClr val="dk1"/>
                </a:solidFill>
                <a:latin typeface="Montserrat"/>
                <a:ea typeface="Montserrat"/>
                <a:cs typeface="Montserrat"/>
                <a:sym typeface="Montserrat"/>
              </a:rPr>
              <a:t> are all using AI. Today.</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NOTES: Also see </a:t>
            </a:r>
            <a:r>
              <a:rPr lang="en-GB" u="sng">
                <a:solidFill>
                  <a:schemeClr val="hlink"/>
                </a:solidFill>
                <a:latin typeface="Montserrat"/>
                <a:ea typeface="Montserrat"/>
                <a:cs typeface="Montserrat"/>
                <a:sym typeface="Montserrat"/>
                <a:hlinkClick r:id="rId4"/>
              </a:rPr>
              <a:t>https://zyro.com/</a:t>
            </a:r>
            <a:r>
              <a:rPr lang="en-GB">
                <a:solidFill>
                  <a:schemeClr val="dk1"/>
                </a:solidFill>
                <a:latin typeface="Montserrat"/>
                <a:ea typeface="Montserrat"/>
                <a:cs typeface="Montserrat"/>
                <a:sym typeface="Montserrat"/>
              </a:rPr>
              <a:t>, </a:t>
            </a:r>
            <a:r>
              <a:rPr lang="en-GB" u="sng">
                <a:solidFill>
                  <a:schemeClr val="hlink"/>
                </a:solidFill>
                <a:latin typeface="Montserrat"/>
                <a:ea typeface="Montserrat"/>
                <a:cs typeface="Montserrat"/>
                <a:sym typeface="Montserrat"/>
                <a:hlinkClick r:id="rId5"/>
              </a:rPr>
              <a:t>https://thegrid.io/</a:t>
            </a:r>
            <a:r>
              <a:rPr lang="en-GB">
                <a:solidFill>
                  <a:schemeClr val="dk1"/>
                </a:solidFill>
                <a:latin typeface="Montserrat"/>
                <a:ea typeface="Montserrat"/>
                <a:cs typeface="Montserrat"/>
                <a:sym typeface="Montserrat"/>
              </a:rPr>
              <a:t> (the latter has gone quiet and there’s talk of it being a scam but the idea certainly isn’t unbelievable)</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856687d213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56687d213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Montserrat"/>
                <a:ea typeface="Montserrat"/>
                <a:cs typeface="Montserrat"/>
                <a:sym typeface="Montserrat"/>
              </a:rPr>
              <a:t>So yes, the AI is coming!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It’s apparently the law that every deck about AI must include reference to The Terminator and Skynet, so now I’ve included this reference, let’s move past this now I hope and onto a better understanding of AI in reality.</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Image credit: </a:t>
            </a:r>
            <a:r>
              <a:rPr lang="en-GB" u="sng">
                <a:solidFill>
                  <a:schemeClr val="hlink"/>
                </a:solidFill>
                <a:latin typeface="Montserrat"/>
                <a:ea typeface="Montserrat"/>
                <a:cs typeface="Montserrat"/>
                <a:sym typeface="Montserrat"/>
                <a:hlinkClick r:id="rId2"/>
              </a:rPr>
              <a:t>https://www.filmstories.co.uk/features/the-terminator-sequel-trilogies-that-never-were/</a:t>
            </a:r>
            <a:r>
              <a:rPr lang="en-GB">
                <a:solidFill>
                  <a:schemeClr val="dk1"/>
                </a:solidFill>
                <a:latin typeface="Montserrat"/>
                <a:ea typeface="Montserrat"/>
                <a:cs typeface="Montserrat"/>
                <a:sym typeface="Montserrat"/>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854bb8de3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54bb8de3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Clr>
                <a:schemeClr val="dk1"/>
              </a:buClr>
              <a:buSzPts val="1100"/>
              <a:buFont typeface="Arial"/>
              <a:buNone/>
            </a:pPr>
            <a:r>
              <a:rPr lang="en-GB" sz="1200">
                <a:solidFill>
                  <a:schemeClr val="dk1"/>
                </a:solidFill>
                <a:latin typeface="Montserrat"/>
                <a:ea typeface="Montserrat"/>
                <a:cs typeface="Montserrat"/>
                <a:sym typeface="Montserrat"/>
              </a:rPr>
              <a:t>What is AI and what can it do?</a:t>
            </a:r>
            <a:endParaRPr>
              <a:latin typeface="Montserrat"/>
              <a:ea typeface="Montserrat"/>
              <a:cs typeface="Montserrat"/>
              <a:sym typeface="Montserra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5ae7393a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5ae7393a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AI is a pretty abused term. It’s best considered a family of technologies and trends that covers a lot of ground.</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We already use AI to help us almost every minute of the day in products like Google search, Google Maps, Spotify recommended playlists or Google assistant recommended content.</a:t>
            </a:r>
            <a:endParaRPr>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a:solidFill>
                  <a:schemeClr val="dk1"/>
                </a:solidFill>
                <a:latin typeface="Montserrat"/>
                <a:ea typeface="Montserrat"/>
                <a:cs typeface="Montserrat"/>
                <a:sym typeface="Montserrat"/>
              </a:rPr>
              <a:t>From Future Trends Institute Tech Trends Report 2019 some of the most important technologies are:</a:t>
            </a:r>
            <a:endParaRPr>
              <a:solidFill>
                <a:schemeClr val="dk1"/>
              </a:solidFill>
              <a:latin typeface="Montserrat"/>
              <a:ea typeface="Montserrat"/>
              <a:cs typeface="Montserrat"/>
              <a:sym typeface="Montserrat"/>
            </a:endParaRPr>
          </a:p>
          <a:p>
            <a:pPr indent="-298450" lvl="0" marL="457200" rtl="0" algn="l">
              <a:spcBef>
                <a:spcPts val="100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Natural Language Understanding (NLU)</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Machine Reading Comprehension (MRC)</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Natural Language Generation (NLG)</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Generative Algorithms For Voice, Sound and Video</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Image Completion</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Adversarial Machine Learning</a:t>
            </a:r>
            <a:endParaRPr b="1">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u="sng">
                <a:solidFill>
                  <a:schemeClr val="hlink"/>
                </a:solidFill>
                <a:latin typeface="Montserrat"/>
                <a:ea typeface="Montserrat"/>
                <a:cs typeface="Montserrat"/>
                <a:sym typeface="Montserrat"/>
                <a:hlinkClick r:id="rId2"/>
              </a:rPr>
              <a:t>https://medium.com/@webbmedia/2019-emerging-tech-trends-1ecf2f7a3bed</a:t>
            </a:r>
            <a:endParaRPr>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a:solidFill>
                  <a:schemeClr val="dk1"/>
                </a:solidFill>
                <a:latin typeface="Montserrat"/>
                <a:ea typeface="Montserrat"/>
                <a:cs typeface="Montserrat"/>
                <a:sym typeface="Montserrat"/>
              </a:rPr>
              <a:t>Those trends are:</a:t>
            </a:r>
            <a:endParaRPr>
              <a:solidFill>
                <a:schemeClr val="dk1"/>
              </a:solidFill>
              <a:latin typeface="Montserrat"/>
              <a:ea typeface="Montserrat"/>
              <a:cs typeface="Montserrat"/>
              <a:sym typeface="Montserrat"/>
            </a:endParaRPr>
          </a:p>
          <a:p>
            <a:pPr indent="-298450" lvl="0" marL="457200" rtl="0" algn="l">
              <a:spcBef>
                <a:spcPts val="100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The AI Cloud</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Proprietary, Homegrown AI Languages</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AI Chipsets</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Cognitive Computing</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Bots</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Marketplaces For AI Algorithms</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More Consolidation in AI</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Consumer-Grade AI Applications Debut</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Digital Assistants Become Ubiquitous</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A Bigger Role For Ambient Interfaces</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Deep Linking Everywhere</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Making AI Explain Itself</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Accountability and Trust</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Hidden Bias Leads To Big Problems</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China’s AI Boom</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Real-Time Machine Learning</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Natural Language Understanding (NLU)</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Machine Reading Comprehension (MRC)</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Natural Language Generation (NLG)</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Generative Algorithms For Voice, Sound and Video</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Image Completion</a:t>
            </a:r>
            <a:endParaRPr b="1">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Predictive Machine Vision</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Much Faster Deep Learning</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Reinforcement Learning and Hierarchical RL</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Continuous Learning</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lang="en-GB">
                <a:solidFill>
                  <a:schemeClr val="dk1"/>
                </a:solidFill>
                <a:latin typeface="Montserrat"/>
                <a:ea typeface="Montserrat"/>
                <a:cs typeface="Montserrat"/>
                <a:sym typeface="Montserrat"/>
              </a:rPr>
              <a:t>Multitask Learning</a:t>
            </a:r>
            <a:endParaRPr>
              <a:solidFill>
                <a:schemeClr val="dk1"/>
              </a:solidFill>
              <a:latin typeface="Montserrat"/>
              <a:ea typeface="Montserrat"/>
              <a:cs typeface="Montserrat"/>
              <a:sym typeface="Montserrat"/>
            </a:endParaRPr>
          </a:p>
          <a:p>
            <a:pPr indent="-298450" lvl="0" marL="457200" rtl="0" algn="l">
              <a:spcBef>
                <a:spcPts val="0"/>
              </a:spcBef>
              <a:spcAft>
                <a:spcPts val="0"/>
              </a:spcAft>
              <a:buClr>
                <a:schemeClr val="dk1"/>
              </a:buClr>
              <a:buSzPts val="1100"/>
              <a:buFont typeface="Montserrat"/>
              <a:buChar char="●"/>
            </a:pPr>
            <a:r>
              <a:rPr b="1" lang="en-GB">
                <a:solidFill>
                  <a:schemeClr val="dk1"/>
                </a:solidFill>
                <a:latin typeface="Montserrat"/>
                <a:ea typeface="Montserrat"/>
                <a:cs typeface="Montserrat"/>
                <a:sym typeface="Montserrat"/>
              </a:rPr>
              <a:t>Adversarial Machine Learning</a:t>
            </a:r>
            <a:endParaRPr b="1" sz="1200">
              <a:solidFill>
                <a:schemeClr val="dk1"/>
              </a:solidFill>
              <a:latin typeface="Montserrat"/>
              <a:ea typeface="Montserrat"/>
              <a:cs typeface="Montserrat"/>
              <a:sym typeface="Montserra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856687d213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56687d213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A good way to think about AI is to think about knowledge. How it’s created, managed and used.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56687d213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56687d213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So what’s knowledge? This is a hierarchy of knowledge.</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You don’t need intelligence for data or information, but you do for knowledge, understanding and wisdom.</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Currently much knowledge, understanding and wisdom in the WordPress space remains in the heads of humans. Over time, we’ll see this baked into AI.</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57ee64cb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57ee64cb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With knowledge, understanding and wisdom, these are the sorts of things that AI can generate as outcomes. As we go right, the AI needs more learning.</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Perception - what’s happening now?</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Notification - what do I need to know?</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Suggestion - what do you recommend?</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Automation - what should I always do?</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Prediction - what can I expect to happen?</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Prevention - what can I avoid?</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Situational awareness - what do I need to do </a:t>
            </a:r>
            <a:r>
              <a:rPr i="1" lang="en-GB">
                <a:latin typeface="Montserrat"/>
                <a:ea typeface="Montserrat"/>
                <a:cs typeface="Montserrat"/>
                <a:sym typeface="Montserrat"/>
              </a:rPr>
              <a:t>right now</a:t>
            </a:r>
            <a:r>
              <a:rPr lang="en-GB">
                <a:latin typeface="Montserrat"/>
                <a:ea typeface="Montserrat"/>
                <a:cs typeface="Montserrat"/>
                <a:sym typeface="Montserrat"/>
              </a:rPr>
              <a:t>?</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I imagine that for many of us, examples of what those outcomes look like with WordPress spring naturally to mind.</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Inspired by </a:t>
            </a:r>
            <a:r>
              <a:rPr lang="en-GB" u="sng">
                <a:solidFill>
                  <a:schemeClr val="hlink"/>
                </a:solidFill>
                <a:latin typeface="Montserrat"/>
                <a:ea typeface="Montserrat"/>
                <a:cs typeface="Montserrat"/>
                <a:sym typeface="Montserrat"/>
                <a:hlinkClick r:id="rId2"/>
              </a:rPr>
              <a:t>https://davidcummings.org/2016/12/28/seven-spectrum-of-outcomes-for-ai/</a:t>
            </a:r>
            <a:endParaRPr>
              <a:latin typeface="Montserrat"/>
              <a:ea typeface="Montserrat"/>
              <a:cs typeface="Montserrat"/>
              <a:sym typeface="Montserra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856687d213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56687d213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Montserrat"/>
                <a:ea typeface="Montserrat"/>
                <a:cs typeface="Montserrat"/>
                <a:sym typeface="Montserrat"/>
              </a:rPr>
              <a:t>Let’s look at a specific example of a hard problem that AI can help us solve.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A salesperson needs to find the most efficient way to make that day’s stops - let’s say that the objective is simply to find the shortest total distance.</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Image credit: </a:t>
            </a:r>
            <a:r>
              <a:rPr lang="en-GB" u="sng">
                <a:solidFill>
                  <a:schemeClr val="hlink"/>
                </a:solidFill>
                <a:latin typeface="Montserrat"/>
                <a:ea typeface="Montserrat"/>
                <a:cs typeface="Montserrat"/>
                <a:sym typeface="Montserrat"/>
                <a:hlinkClick r:id="rId2"/>
              </a:rPr>
              <a:t>https://hi.stamen.com/just-the-streets-maam-f423fd694674?gi=fc0bdc089efc</a:t>
            </a:r>
            <a:r>
              <a:rPr lang="en-GB">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Source: </a:t>
            </a:r>
            <a:r>
              <a:rPr lang="en-GB" u="sng">
                <a:solidFill>
                  <a:schemeClr val="hlink"/>
                </a:solidFill>
                <a:latin typeface="Montserrat"/>
                <a:ea typeface="Montserrat"/>
                <a:cs typeface="Montserrat"/>
                <a:sym typeface="Montserrat"/>
                <a:hlinkClick r:id="rId3"/>
              </a:rPr>
              <a:t>https://www.raconteur.net/technology/algorithm-for-the-masses</a:t>
            </a:r>
            <a:r>
              <a:rPr lang="en-GB">
                <a:solidFill>
                  <a:schemeClr val="dk1"/>
                </a:solidFill>
                <a:latin typeface="Montserrat"/>
                <a:ea typeface="Montserrat"/>
                <a:cs typeface="Montserrat"/>
                <a:sym typeface="Montserrat"/>
              </a:rPr>
              <a:t> (Props to Prof Hulme at Satalia for the calculations.)</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56687d213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56687d213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Two stops is pretty trivial, it’s the kind of decision we make by second nature when we know the area and although there might be some inefficiency (and if you’re travelling with your family, probably an argument!) the cost of that inefficiency isn’t particularly high.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57ee64cbd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57ee64cb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Montserrat"/>
                <a:ea typeface="Montserrat"/>
                <a:cs typeface="Montserrat"/>
                <a:sym typeface="Montserrat"/>
              </a:rPr>
              <a:t>But when we go to ten stops, the number of route variations has grown to over 3 million. Still not a huge problem to solve for the salesperson.</a:t>
            </a:r>
            <a:r>
              <a:rPr lang="en-GB">
                <a:solidFill>
                  <a:schemeClr val="dk1"/>
                </a:solidFill>
                <a:latin typeface="Montserrat"/>
                <a:ea typeface="Montserrat"/>
                <a:cs typeface="Montserrat"/>
                <a:sym typeface="Montserrat"/>
              </a:rPr>
              <a:t> Using raw calculation power, she can solve for the optimum route in a brute force way in 4s given a 1 million calculations/s processing throughput.</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854bb8de3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854bb8de3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Montserrat"/>
                <a:ea typeface="Montserrat"/>
                <a:cs typeface="Montserrat"/>
                <a:sym typeface="Montserrat"/>
              </a:rPr>
              <a:t>You’re listening today because you care about WordPress.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857ee64cb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57ee64cb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Montserrat"/>
                <a:ea typeface="Montserrat"/>
                <a:cs typeface="Montserrat"/>
                <a:sym typeface="Montserrat"/>
              </a:rPr>
              <a:t>As the number of stops increases, the amount of time needed increases in a non-linear way. So taking 14 stops would need a whole day using the same calculations and the costs of getting it wrong start to add up - i.e. the difference between shortest and other routes can be significant.</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Of course, not all routes are equal and there exist algorithms which specialise in solving problems like this. For example, you can quickly rule out some routes like going from the very left hand dot to the very right hand one, or not doing the two dots close together in sequence.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So we need to use an algorithm, but there are several algorithms and even figuring out which algorithm to use is a hard problem.</a:t>
            </a:r>
            <a:endParaRPr>
              <a:latin typeface="Montserrat"/>
              <a:ea typeface="Montserrat"/>
              <a:cs typeface="Montserrat"/>
              <a:sym typeface="Montserra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857ee64cb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57ee64cb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By the time we’re at 20 stops, it would take longer than the age of the universe to solve this problem using raw compute power. We must use an algorithm and the choice of algorithm becomes very important.</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Machine learning is very good at solving optimisation problems like ‘which algorithm would be best to solve this problem?’</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Shout out to all you fact-checkers counting my dots for me.</a:t>
            </a:r>
            <a:endParaRPr>
              <a:latin typeface="Montserrat"/>
              <a:ea typeface="Montserrat"/>
              <a:cs typeface="Montserrat"/>
              <a:sym typeface="Montserra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854bb8de3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854bb8de3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ontserrat"/>
                <a:ea typeface="Montserrat"/>
                <a:cs typeface="Montserrat"/>
                <a:sym typeface="Montserrat"/>
              </a:rPr>
              <a:t>Now with a slightly richer and more granular toolkit with which to think about AI technologies and the certain knowledge that AI is going to play a part in the future of WordPress one way or another, what are the ways we could make WordPress better with AI?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1000"/>
              </a:spcAft>
              <a:buClr>
                <a:schemeClr val="dk1"/>
              </a:buClr>
              <a:buSzPts val="1100"/>
              <a:buFont typeface="Arial"/>
              <a:buNone/>
            </a:pPr>
            <a:r>
              <a:rPr lang="en-GB" sz="1200">
                <a:solidFill>
                  <a:schemeClr val="dk1"/>
                </a:solidFill>
                <a:latin typeface="Montserrat"/>
                <a:ea typeface="Montserrat"/>
                <a:cs typeface="Montserrat"/>
                <a:sym typeface="Montserrat"/>
              </a:rPr>
              <a:t>When we think about AI, it often seems far away from WordPress, and there’s some good reason for that. AI uses different technologies than WordPress, requires huge datasets and significant compute power - most WordPress sites run with limited databases and even more limited resources.</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857ee64cb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857ee64cb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W</a:t>
            </a:r>
            <a:r>
              <a:rPr lang="en-GB" sz="1200">
                <a:solidFill>
                  <a:schemeClr val="dk1"/>
                </a:solidFill>
                <a:latin typeface="Montserrat"/>
                <a:ea typeface="Montserrat"/>
                <a:cs typeface="Montserrat"/>
                <a:sym typeface="Montserrat"/>
              </a:rPr>
              <a:t>hen we talk about augmenting WordPress with AI, we’re always talking about external tools and services that integrate with WordPress.</a:t>
            </a:r>
            <a:endParaRPr>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It’s important to note that </a:t>
            </a:r>
            <a:r>
              <a:rPr lang="en-GB" sz="1200">
                <a:solidFill>
                  <a:schemeClr val="dk1"/>
                </a:solidFill>
                <a:latin typeface="Montserrat"/>
                <a:ea typeface="Montserrat"/>
                <a:cs typeface="Montserrat"/>
                <a:sym typeface="Montserrat"/>
              </a:rPr>
              <a:t>there are in fact a bunch of ‘everyday’ plugins that already use AI - e.g. Akismet, Jetpack’s proofreading service, Sucuri’s DDOS protection</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t/>
            </a:r>
            <a:endParaRPr>
              <a:latin typeface="Montserrat"/>
              <a:ea typeface="Montserrat"/>
              <a:cs typeface="Montserrat"/>
              <a:sym typeface="Montserra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857ee64cb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857ee64cb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ontserrat"/>
                <a:ea typeface="Montserrat"/>
                <a:cs typeface="Montserrat"/>
                <a:sym typeface="Montserrat"/>
              </a:rPr>
              <a:t>Often when I’m trying to think about the near future, I find it helpful to zoom out and jump to 5 or 10 years in the future - that makes it easier to then fill the gap between now and then.</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Here’s where I got to:</a:t>
            </a:r>
            <a:endParaRPr i="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i="1" lang="en-GB" sz="1200">
                <a:solidFill>
                  <a:schemeClr val="dk1"/>
                </a:solidFill>
                <a:latin typeface="Montserrat"/>
                <a:ea typeface="Montserrat"/>
                <a:cs typeface="Montserrat"/>
                <a:sym typeface="Montserrat"/>
              </a:rPr>
              <a:t>It’s Monday morning and you’ve finally been given the go-ahead to revamp your company’s website. You’re a fan of WordPress so it’s a no-brainer that you’re going to check out WordPress first. You head over to wordpress.org and submit your current site’s URL to the AutoPress service. </a:t>
            </a:r>
            <a:endParaRPr i="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i="1" lang="en-GB" sz="1200">
                <a:solidFill>
                  <a:schemeClr val="dk1"/>
                </a:solidFill>
                <a:latin typeface="Montserrat"/>
                <a:ea typeface="Montserrat"/>
                <a:cs typeface="Montserrat"/>
                <a:sym typeface="Montserrat"/>
              </a:rPr>
              <a:t>The service crawls your current site and queries a couple dozen other critical sites like Facebook, Google and Amazon. It detects your current site’s integrations and requests permission to query those data sets. You allow this because WordPress is part of a consortium of trust-first technology providers.</a:t>
            </a:r>
            <a:endParaRPr i="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i="1" lang="en-GB" sz="1200">
                <a:solidFill>
                  <a:schemeClr val="dk1"/>
                </a:solidFill>
                <a:latin typeface="Montserrat"/>
                <a:ea typeface="Montserrat"/>
                <a:cs typeface="Montserrat"/>
                <a:sym typeface="Montserrat"/>
              </a:rPr>
              <a:t>Next, AutoPress asks you a few questions to understand your motivation, business goals, resources and current pain points. From there, you’re asked a series of questions that probe your appetite for adding new features and functionality, based on trends the service sees and opportunities it perceives as relevant.</a:t>
            </a:r>
            <a:endParaRPr i="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i="1" lang="en-GB" sz="1200">
                <a:solidFill>
                  <a:schemeClr val="dk1"/>
                </a:solidFill>
                <a:latin typeface="Montserrat"/>
                <a:ea typeface="Montserrat"/>
                <a:cs typeface="Montserrat"/>
                <a:sym typeface="Montserrat"/>
              </a:rPr>
              <a:t>From the information on your site, about your site, the answers you give and what it understands about your business and competition, AutoPress generates a brand new site, migrating and transforming the content, adding your branding and pre-configuring all your current integrations. You swipe through a few options before ‘swiping right’ on a site that looks and feels exactly as you want it.</a:t>
            </a:r>
            <a:endParaRPr i="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i="1" lang="en-GB" sz="1200">
                <a:solidFill>
                  <a:schemeClr val="dk1"/>
                </a:solidFill>
                <a:latin typeface="Montserrat"/>
                <a:ea typeface="Montserrat"/>
                <a:cs typeface="Montserrat"/>
                <a:sym typeface="Montserrat"/>
              </a:rPr>
              <a:t>With the site ready to get pushed to production, you engage a content AI expert service that will create draft content for you to review and publish over the next four quarters to help keep the site fresh and relevant. Of course, you know you’ll hit publish after a quick scan of the content, but for legal reasons the AI can’t publish without your explicit action - kind of the content AI version of ‘the human in the loop’ for military drones.</a:t>
            </a:r>
            <a:endParaRPr i="1"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i="1" lang="en-GB" sz="1200">
                <a:solidFill>
                  <a:schemeClr val="dk1"/>
                </a:solidFill>
                <a:latin typeface="Montserrat"/>
                <a:ea typeface="Montserrat"/>
                <a:cs typeface="Montserrat"/>
                <a:sym typeface="Montserrat"/>
              </a:rPr>
              <a:t>You log off your machine for your morning coffee break, confident that the majority of the project is complete.</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854bb8de3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854bb8de3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So with that future in mind, what do I think are interesting ways that you can start augmenting WordPress with AI today, and what does the near future hold?</a:t>
            </a:r>
            <a:endParaRPr>
              <a:latin typeface="Montserrat"/>
              <a:ea typeface="Montserrat"/>
              <a:cs typeface="Montserrat"/>
              <a:sym typeface="Montserra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857ee64cb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857ee64cb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First, let’s ask ourselves what WordPress is. WordPress is a CMS. What is a CMS anyway?</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Definition of a web CMS by Wikipedia: </a:t>
            </a:r>
            <a:r>
              <a:rPr lang="en-GB" u="sng">
                <a:solidFill>
                  <a:schemeClr val="hlink"/>
                </a:solidFill>
                <a:latin typeface="Montserrat"/>
                <a:ea typeface="Montserrat"/>
                <a:cs typeface="Montserrat"/>
                <a:sym typeface="Montserrat"/>
                <a:hlinkClick r:id="rId2"/>
              </a:rPr>
              <a:t>https://en.wikipedia.org/wiki/Content_management_system</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857ee64cbd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857ee64cbd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How can we augment WordPress with AI? By breaking down what a CMS is and looking at ways to augment each part, as well as the system as a whole.</a:t>
            </a:r>
            <a:endParaRPr>
              <a:latin typeface="Montserrat"/>
              <a:ea typeface="Montserrat"/>
              <a:cs typeface="Montserrat"/>
              <a:sym typeface="Montserra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857ee64cbd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857ee64cbd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ontserrat"/>
              <a:buAutoNum type="arabicPeriod"/>
            </a:pPr>
            <a:r>
              <a:rPr b="1" lang="en-GB" sz="1200">
                <a:solidFill>
                  <a:schemeClr val="dk1"/>
                </a:solidFill>
                <a:latin typeface="Montserrat"/>
                <a:ea typeface="Montserrat"/>
                <a:cs typeface="Montserrat"/>
                <a:sym typeface="Montserrat"/>
              </a:rPr>
              <a:t>Better collaborative authoring - automated content generation</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How could AI help us better author content? </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This example is </a:t>
            </a:r>
            <a:r>
              <a:rPr lang="en-GB" sz="1200" u="sng">
                <a:solidFill>
                  <a:schemeClr val="hlink"/>
                </a:solidFill>
                <a:latin typeface="Montserrat"/>
                <a:ea typeface="Montserrat"/>
                <a:cs typeface="Montserrat"/>
                <a:sym typeface="Montserrat"/>
                <a:hlinkClick r:id="rId2"/>
              </a:rPr>
              <a:t>http://thismarketingblogdoesnotexist.com/</a:t>
            </a:r>
            <a:r>
              <a:rPr lang="en-GB" sz="1200">
                <a:solidFill>
                  <a:schemeClr val="dk1"/>
                </a:solidFill>
                <a:latin typeface="Montserrat"/>
                <a:ea typeface="Montserrat"/>
                <a:cs typeface="Montserrat"/>
                <a:sym typeface="Montserrat"/>
              </a:rPr>
              <a:t> which is a demonstration of an entirely automated marketing blog that uses Natural Language Generation. Yes it runs on WordPress.</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Here, AI replaces people where low value or high value/low latency content generation matters e.g. sports, financial systems</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Other examples of AI generation of content include:</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Dreamwriter that can write a blog post of your talk by the time you sit down from delivering it: </a:t>
            </a:r>
            <a:r>
              <a:rPr lang="en-GB" sz="1200" u="sng">
                <a:solidFill>
                  <a:srgbClr val="1155CC"/>
                </a:solidFill>
                <a:latin typeface="Montserrat"/>
                <a:ea typeface="Montserrat"/>
                <a:cs typeface="Montserrat"/>
                <a:sym typeface="Montserrat"/>
                <a:hlinkClick r:id="rId3"/>
              </a:rPr>
              <a:t>https://venturebeat.com/2020/01/10/chinese-court-rules-ai-written-article-is-protected-by-copyright/</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Heliograf that produced 850 stories in 2017 alone: </a:t>
            </a:r>
            <a:r>
              <a:rPr lang="en-GB" sz="1200" u="sng">
                <a:solidFill>
                  <a:schemeClr val="hlink"/>
                </a:solidFill>
                <a:latin typeface="Montserrat"/>
                <a:ea typeface="Montserrat"/>
                <a:cs typeface="Montserrat"/>
                <a:sym typeface="Montserrat"/>
                <a:hlinkClick r:id="rId4"/>
              </a:rPr>
              <a:t>https://digiday.com/media/washington-posts-robot-reporter-published-500-articles-last-year/</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And it doesn’t need to be content generation, it can also be content curation, per the example of MSN earlier.</a:t>
            </a:r>
            <a:endParaRPr sz="12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b="1" lang="en-GB" sz="1200">
                <a:solidFill>
                  <a:schemeClr val="dk1"/>
                </a:solidFill>
                <a:latin typeface="Montserrat"/>
                <a:ea typeface="Montserrat"/>
                <a:cs typeface="Montserrat"/>
                <a:sym typeface="Montserrat"/>
              </a:rPr>
              <a:t>Imagine</a:t>
            </a:r>
            <a:r>
              <a:rPr lang="en-GB" sz="1200">
                <a:solidFill>
                  <a:schemeClr val="dk1"/>
                </a:solidFill>
                <a:latin typeface="Montserrat"/>
                <a:ea typeface="Montserrat"/>
                <a:cs typeface="Montserrat"/>
                <a:sym typeface="Montserrat"/>
              </a:rPr>
              <a:t> no more tedious, low-value drafting and editing. Imagine more time to spend on things that are truly creative.</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lang="en-GB" sz="1200">
                <a:solidFill>
                  <a:schemeClr val="dk1"/>
                </a:solidFill>
                <a:latin typeface="Montserrat"/>
                <a:ea typeface="Montserrat"/>
                <a:cs typeface="Montserrat"/>
                <a:sym typeface="Montserrat"/>
              </a:rPr>
              <a:t>NOTES: Shout out to 10up’s white paper on this: </a:t>
            </a:r>
            <a:r>
              <a:rPr lang="en-GB" sz="1200" u="sng">
                <a:solidFill>
                  <a:schemeClr val="hlink"/>
                </a:solidFill>
                <a:latin typeface="Montserrat"/>
                <a:ea typeface="Montserrat"/>
                <a:cs typeface="Montserrat"/>
                <a:sym typeface="Montserrat"/>
                <a:hlinkClick r:id="rId5"/>
              </a:rPr>
              <a:t>https://10up.com/blog/2020/artificial-intelligence-machine-learning-whitepaper/</a:t>
            </a:r>
            <a:r>
              <a:rPr lang="en-GB" sz="1200">
                <a:solidFill>
                  <a:schemeClr val="dk1"/>
                </a:solidFill>
                <a:latin typeface="Montserrat"/>
                <a:ea typeface="Montserrat"/>
                <a:cs typeface="Montserrat"/>
                <a:sym typeface="Montserrat"/>
              </a:rPr>
              <a:t> for the Heliograf pointer</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8807d076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8807d076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2. Better collaborative authoring - helping humans write better content</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How many of us are objective about our writing or even our thinking? If you think you are, go take the Implicit Association Test from Harvard: </a:t>
            </a:r>
            <a:r>
              <a:rPr lang="en-GB" sz="1200" u="sng">
                <a:solidFill>
                  <a:schemeClr val="hlink"/>
                </a:solidFill>
                <a:latin typeface="Montserrat"/>
                <a:ea typeface="Montserrat"/>
                <a:cs typeface="Montserrat"/>
                <a:sym typeface="Montserrat"/>
                <a:hlinkClick r:id="rId2"/>
              </a:rPr>
              <a:t>https://implicit.harvard.edu/implicit/takeatest.html</a:t>
            </a:r>
            <a:r>
              <a:rPr lang="en-GB" sz="1200">
                <a:solidFill>
                  <a:schemeClr val="dk1"/>
                </a:solidFill>
                <a:latin typeface="Montserrat"/>
                <a:ea typeface="Montserrat"/>
                <a:cs typeface="Montserrat"/>
                <a:sym typeface="Montserrat"/>
              </a:rPr>
              <a:t> - I guarantee you, you’re not.</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Here, AI can help us mitigate human weaknesses by helping us understand things we produce objectively. This is a sentiment analysis of Romeo &amp; Juliet - i.e. how happy or sad the book is over its length. Does writing positive or negative content rank better? Engage customers better? Why does one homepage image convert so much better than another? We are simply not good at objective analysis. It’s difficult, time-consuming and a job that machines can help us with.</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You can use plugins like </a:t>
            </a:r>
            <a:r>
              <a:rPr lang="en-GB" sz="1200" u="sng">
                <a:solidFill>
                  <a:srgbClr val="1155CC"/>
                </a:solidFill>
                <a:latin typeface="Montserrat"/>
                <a:ea typeface="Montserrat"/>
                <a:cs typeface="Montserrat"/>
                <a:sym typeface="Montserrat"/>
                <a:hlinkClick r:id="rId3"/>
              </a:rPr>
              <a:t>https://classifaiplugin.com/</a:t>
            </a:r>
            <a:r>
              <a:rPr lang="en-GB" sz="1200">
                <a:solidFill>
                  <a:schemeClr val="dk1"/>
                </a:solidFill>
                <a:latin typeface="Montserrat"/>
                <a:ea typeface="Montserrat"/>
                <a:cs typeface="Montserrat"/>
                <a:sym typeface="Montserrat"/>
              </a:rPr>
              <a:t> from 10up and </a:t>
            </a:r>
            <a:r>
              <a:rPr lang="en-GB" sz="1200" u="sng">
                <a:solidFill>
                  <a:schemeClr val="hlink"/>
                </a:solidFill>
                <a:latin typeface="Montserrat"/>
                <a:ea typeface="Montserrat"/>
                <a:cs typeface="Montserrat"/>
                <a:sym typeface="Montserrat"/>
                <a:hlinkClick r:id="rId4"/>
              </a:rPr>
              <a:t>https://wordpress.org/plugins/watsonfinds/</a:t>
            </a:r>
            <a:r>
              <a:rPr lang="en-GB" sz="1200">
                <a:solidFill>
                  <a:schemeClr val="dk1"/>
                </a:solidFill>
                <a:latin typeface="Montserrat"/>
                <a:ea typeface="Montserrat"/>
                <a:cs typeface="Montserrat"/>
                <a:sym typeface="Montserrat"/>
              </a:rPr>
              <a:t> today to analyse the sentiment of your WordPress content.</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Other examples of how AI can help humans create better content include:</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Automated tagging, language detection and entity analysis</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Predictions for better content planning - Parsely Currents, Narrative Engine</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Suggestions e.g. autocorrect spelling/grammar, best time to publish, etc</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b="1" lang="en-GB" sz="1200">
                <a:solidFill>
                  <a:schemeClr val="dk1"/>
                </a:solidFill>
                <a:latin typeface="Montserrat"/>
                <a:ea typeface="Montserrat"/>
                <a:cs typeface="Montserrat"/>
                <a:sym typeface="Montserrat"/>
              </a:rPr>
              <a:t>Imagine</a:t>
            </a:r>
            <a:r>
              <a:rPr lang="en-GB" sz="1200">
                <a:solidFill>
                  <a:schemeClr val="dk1"/>
                </a:solidFill>
                <a:latin typeface="Montserrat"/>
                <a:ea typeface="Montserrat"/>
                <a:cs typeface="Montserrat"/>
                <a:sym typeface="Montserrat"/>
              </a:rPr>
              <a:t> becoming a truly great writer, with personal tuition from an expert AI, such that all the content you write (and read) is rich, engaging and underpinned by semantic schema such that the content can automatically be served up in almost any format.</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t/>
            </a:r>
            <a:endParaRPr b="1"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856687d213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56687d213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You’re not the only one. </a:t>
            </a:r>
            <a:r>
              <a:rPr lang="en-GB">
                <a:latin typeface="Montserrat"/>
                <a:ea typeface="Montserrat"/>
                <a:cs typeface="Montserrat"/>
                <a:sym typeface="Montserrat"/>
              </a:rPr>
              <a:t>WordPress is huge:</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Huge adoption</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Huge number of sites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Huge data</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Huge ecosystem</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Huge variability</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Huge economy</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Huge stakes</a:t>
            </a:r>
            <a:endParaRPr>
              <a:latin typeface="Montserrat"/>
              <a:ea typeface="Montserrat"/>
              <a:cs typeface="Montserrat"/>
              <a:sym typeface="Montserra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8807d0767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807d0767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3a. </a:t>
            </a:r>
            <a:r>
              <a:rPr b="1" lang="en-GB" sz="1200">
                <a:solidFill>
                  <a:schemeClr val="dk1"/>
                </a:solidFill>
                <a:latin typeface="Montserrat"/>
                <a:ea typeface="Montserrat"/>
                <a:cs typeface="Montserrat"/>
                <a:sym typeface="Montserrat"/>
              </a:rPr>
              <a:t>Better collaborative authoring - automating routine tasks</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AI can also help us be more efficient and to produce better quality products as a result. A really important way in which we can all do better is accessibility. </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lang="en-GB" sz="1200">
                <a:solidFill>
                  <a:schemeClr val="dk1"/>
                </a:solidFill>
                <a:latin typeface="Montserrat"/>
                <a:ea typeface="Montserrat"/>
                <a:cs typeface="Montserrat"/>
                <a:sym typeface="Montserrat"/>
              </a:rPr>
              <a:t>This is a photo of a man on a skateboard. For those of us that can see, that’s obvious. For those of us that can’t, all too often this is an image without a description.</a:t>
            </a:r>
            <a:endParaRPr>
              <a:latin typeface="Montserrat"/>
              <a:ea typeface="Montserrat"/>
              <a:cs typeface="Montserrat"/>
              <a:sym typeface="Montserra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8807d0767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8807d0767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3b. Better collaborative authoring - automating routine tasks</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Here’s what visual cognitive services can tell you about the image. In this case, Azure’s Computer Vision - you just send an image to an API and you get structured data back.</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I’ve edited the results for clarity but would you have thought to add all these tags? How about the caption? Not exactly Shakespeare, but a lot better than nothing.</a:t>
            </a:r>
            <a:endParaRPr sz="12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There are several services that offer this sort of media management through WordPress plugin integration including: </a:t>
            </a:r>
            <a:r>
              <a:rPr lang="en-GB" sz="1200" u="sng">
                <a:solidFill>
                  <a:schemeClr val="hlink"/>
                </a:solidFill>
                <a:latin typeface="Montserrat"/>
                <a:ea typeface="Montserrat"/>
                <a:cs typeface="Montserrat"/>
                <a:sym typeface="Montserrat"/>
                <a:hlinkClick r:id="rId2"/>
              </a:rPr>
              <a:t>https://wordpress.org/plugins/automatic-alternative-text/</a:t>
            </a:r>
            <a:r>
              <a:rPr lang="en-GB" sz="1200">
                <a:solidFill>
                  <a:schemeClr val="dk1"/>
                </a:solidFill>
                <a:latin typeface="Montserrat"/>
                <a:ea typeface="Montserrat"/>
                <a:cs typeface="Montserrat"/>
                <a:sym typeface="Montserrat"/>
              </a:rPr>
              <a:t>, Cloudinary (which is baked into Altis by Human Made) and others</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SEO is another task that can be automated to some extent e.g. via </a:t>
            </a:r>
            <a:r>
              <a:rPr lang="en-GB" sz="1200" u="sng">
                <a:solidFill>
                  <a:schemeClr val="hlink"/>
                </a:solidFill>
                <a:latin typeface="Montserrat"/>
                <a:ea typeface="Montserrat"/>
                <a:cs typeface="Montserrat"/>
                <a:sym typeface="Montserrat"/>
                <a:hlinkClick r:id="rId3"/>
              </a:rPr>
              <a:t>https://wordpress.org/plugins/wordlift/</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b="1" lang="en-GB" sz="1200">
                <a:solidFill>
                  <a:schemeClr val="dk1"/>
                </a:solidFill>
                <a:latin typeface="Montserrat"/>
                <a:ea typeface="Montserrat"/>
                <a:cs typeface="Montserrat"/>
                <a:sym typeface="Montserrat"/>
              </a:rPr>
              <a:t>Imagine</a:t>
            </a:r>
            <a:r>
              <a:rPr lang="en-GB" sz="1200">
                <a:solidFill>
                  <a:schemeClr val="dk1"/>
                </a:solidFill>
                <a:latin typeface="Montserrat"/>
                <a:ea typeface="Montserrat"/>
                <a:cs typeface="Montserrat"/>
                <a:sym typeface="Montserrat"/>
              </a:rPr>
              <a:t> a world in which everyone, everywhere can benefit from the collective knowledge and wisdom of humanity in whichever format suits them at that particular time.</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857ee64cb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857ee64cb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4a. Better media to embed</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Next, s</a:t>
            </a:r>
            <a:r>
              <a:rPr lang="en-GB" sz="1200">
                <a:solidFill>
                  <a:schemeClr val="dk1"/>
                </a:solidFill>
                <a:latin typeface="Montserrat"/>
                <a:ea typeface="Montserrat"/>
                <a:cs typeface="Montserrat"/>
                <a:sym typeface="Montserrat"/>
              </a:rPr>
              <a:t>traight up machine-generated visual content. </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This is one of my favourite AI technologies - visual generative adversarial networks. This is essentially two AIs - one that tries to make frogs, and another to judge how successful it was. Here’s a GAN trying to figure out what a frog looks like.</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lang="en-GB" sz="1200">
                <a:solidFill>
                  <a:schemeClr val="dk1"/>
                </a:solidFill>
                <a:latin typeface="Montserrat"/>
                <a:ea typeface="Montserrat"/>
                <a:cs typeface="Montserrat"/>
                <a:sym typeface="Montserrat"/>
              </a:rPr>
              <a:t>Source: </a:t>
            </a:r>
            <a:r>
              <a:rPr lang="en-GB" sz="1200" u="sng">
                <a:solidFill>
                  <a:schemeClr val="hlink"/>
                </a:solidFill>
                <a:latin typeface="Montserrat"/>
                <a:ea typeface="Montserrat"/>
                <a:cs typeface="Montserrat"/>
                <a:sym typeface="Montserrat"/>
                <a:hlinkClick r:id="rId2"/>
              </a:rPr>
              <a:t>https://twitter.com/memotv/status/1046215376386822145</a:t>
            </a:r>
            <a:r>
              <a:rPr lang="en-GB" sz="1200">
                <a:solidFill>
                  <a:schemeClr val="dk1"/>
                </a:solidFill>
                <a:latin typeface="Montserrat"/>
                <a:ea typeface="Montserrat"/>
                <a:cs typeface="Montserrat"/>
                <a:sym typeface="Montserrat"/>
              </a:rPr>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85ae7393a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85ae7393a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ontserrat"/>
                <a:ea typeface="Montserrat"/>
                <a:cs typeface="Montserrat"/>
                <a:sym typeface="Montserrat"/>
              </a:rPr>
              <a:t>4b</a:t>
            </a:r>
            <a:r>
              <a:rPr b="1" lang="en-GB" sz="1200">
                <a:solidFill>
                  <a:schemeClr val="dk1"/>
                </a:solidFill>
                <a:latin typeface="Montserrat"/>
                <a:ea typeface="Montserrat"/>
                <a:cs typeface="Montserrat"/>
                <a:sym typeface="Montserrat"/>
              </a:rPr>
              <a:t>. Better media to embed</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But that frog is an amusing example, not a true representation of the state of the art. This is a screen-full of machine-generated beetles using Machine Learning trained on a huge open source set of beetle images (via</a:t>
            </a:r>
            <a:r>
              <a:rPr lang="en-GB" sz="1200">
                <a:solidFill>
                  <a:schemeClr val="dk1"/>
                </a:solidFill>
                <a:latin typeface="Montserrat"/>
                <a:ea typeface="Montserrat"/>
                <a:cs typeface="Montserrat"/>
                <a:sym typeface="Montserrat"/>
              </a:rPr>
              <a:t> </a:t>
            </a:r>
            <a:r>
              <a:rPr lang="en-GB" sz="1200" u="sng">
                <a:solidFill>
                  <a:schemeClr val="hlink"/>
                </a:solidFill>
                <a:latin typeface="Montserrat"/>
                <a:ea typeface="Montserrat"/>
                <a:cs typeface="Montserrat"/>
                <a:sym typeface="Montserrat"/>
                <a:hlinkClick r:id="rId2"/>
              </a:rPr>
              <a:t>https://www.cunicode.com/works/confusing-coleopterists</a:t>
            </a:r>
            <a:r>
              <a:rPr lang="en-GB" sz="1200">
                <a:solidFill>
                  <a:schemeClr val="dk1"/>
                </a:solidFill>
                <a:latin typeface="Montserrat"/>
                <a:ea typeface="Montserrat"/>
                <a:cs typeface="Montserrat"/>
                <a:sym typeface="Montserrat"/>
              </a:rPr>
              <a:t>) and a GAN to generate the images. I have a printed version of this on my desk.</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lang="en-GB" sz="1200">
                <a:solidFill>
                  <a:schemeClr val="dk1"/>
                </a:solidFill>
                <a:latin typeface="Montserrat"/>
                <a:ea typeface="Montserrat"/>
                <a:cs typeface="Montserrat"/>
                <a:sym typeface="Montserrat"/>
              </a:rPr>
              <a:t>This is a great example of the value of open source - that by making information open, we can allow others to create on top of it.</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85ae7393a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85ae7393a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ontserrat"/>
                <a:ea typeface="Montserrat"/>
                <a:cs typeface="Montserrat"/>
                <a:sym typeface="Montserrat"/>
              </a:rPr>
              <a:t>4c</a:t>
            </a:r>
            <a:r>
              <a:rPr b="1" lang="en-GB" sz="1200">
                <a:solidFill>
                  <a:schemeClr val="dk1"/>
                </a:solidFill>
                <a:latin typeface="Montserrat"/>
                <a:ea typeface="Montserrat"/>
                <a:cs typeface="Montserrat"/>
                <a:sym typeface="Montserrat"/>
              </a:rPr>
              <a:t>. Better media to embed</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And how about this guy? Doesn’t exist either. Credit </a:t>
            </a:r>
            <a:r>
              <a:rPr lang="en-GB" sz="1200" u="sng">
                <a:solidFill>
                  <a:schemeClr val="hlink"/>
                </a:solidFill>
                <a:latin typeface="Montserrat"/>
                <a:ea typeface="Montserrat"/>
                <a:cs typeface="Montserrat"/>
                <a:sym typeface="Montserrat"/>
                <a:hlinkClick r:id="rId2"/>
              </a:rPr>
              <a:t>https://www.thispersondoesnotexist.com/</a:t>
            </a:r>
            <a:r>
              <a:rPr lang="en-GB" sz="1200">
                <a:solidFill>
                  <a:schemeClr val="dk1"/>
                </a:solidFill>
                <a:latin typeface="Montserrat"/>
                <a:ea typeface="Montserrat"/>
                <a:cs typeface="Montserrat"/>
                <a:sym typeface="Montserrat"/>
              </a:rPr>
              <a:t>. More work by machine learning and GANs.</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And the possibilities are almost endless for better media to embed, including:</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AI meme generator </a:t>
            </a:r>
            <a:r>
              <a:rPr lang="en-GB" sz="1200" u="sng">
                <a:solidFill>
                  <a:schemeClr val="hlink"/>
                </a:solidFill>
                <a:latin typeface="Montserrat"/>
                <a:ea typeface="Montserrat"/>
                <a:cs typeface="Montserrat"/>
                <a:sym typeface="Montserrat"/>
                <a:hlinkClick r:id="rId3"/>
              </a:rPr>
              <a:t>https://imgflip.com/ai-meme</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Create art from snapshots: </a:t>
            </a:r>
            <a:r>
              <a:rPr lang="en-GB" sz="1200" u="sng">
                <a:solidFill>
                  <a:schemeClr val="hlink"/>
                </a:solidFill>
                <a:latin typeface="Montserrat"/>
                <a:ea typeface="Montserrat"/>
                <a:cs typeface="Montserrat"/>
                <a:sym typeface="Montserrat"/>
                <a:hlinkClick r:id="rId4"/>
              </a:rPr>
              <a:t>https://venturebeat.com/2016/07/25/with-10-million-downloads-on-ios-prisma-now-lets-android-users-turn-their-photos-into-works-of-art/</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Making it easy for everyone to produce professional quality media e.g. Produce studio-quality with home-baked </a:t>
            </a:r>
            <a:r>
              <a:rPr lang="en-GB" sz="1200" u="sng">
                <a:solidFill>
                  <a:schemeClr val="hlink"/>
                </a:solidFill>
                <a:latin typeface="Montserrat"/>
                <a:ea typeface="Montserrat"/>
                <a:cs typeface="Montserrat"/>
                <a:sym typeface="Montserrat"/>
                <a:hlinkClick r:id="rId5"/>
              </a:rPr>
              <a:t>https://twitter.com/theGunrun/status/1252789873699745792</a:t>
            </a:r>
            <a:r>
              <a:rPr lang="en-GB" sz="1200">
                <a:solidFill>
                  <a:schemeClr val="dk1"/>
                </a:solidFill>
                <a:latin typeface="Montserrat"/>
                <a:ea typeface="Montserrat"/>
                <a:cs typeface="Montserrat"/>
                <a:sym typeface="Montserrat"/>
              </a:rPr>
              <a:t> - Nvidia's RTX Voice tech looks AMAZING</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b="1" lang="en-GB" sz="1200">
                <a:solidFill>
                  <a:schemeClr val="dk1"/>
                </a:solidFill>
                <a:latin typeface="Montserrat"/>
                <a:ea typeface="Montserrat"/>
                <a:cs typeface="Montserrat"/>
                <a:sym typeface="Montserrat"/>
              </a:rPr>
              <a:t>Imagine</a:t>
            </a:r>
            <a:r>
              <a:rPr lang="en-GB" sz="1200">
                <a:solidFill>
                  <a:schemeClr val="dk1"/>
                </a:solidFill>
                <a:latin typeface="Montserrat"/>
                <a:ea typeface="Montserrat"/>
                <a:cs typeface="Montserrat"/>
                <a:sym typeface="Montserrat"/>
              </a:rPr>
              <a:t> that by the time you’ve written a headline, your WordPress site has auto-suggested an image to suit. Go one step further, imagine that your WordPress site has </a:t>
            </a:r>
            <a:r>
              <a:rPr i="1" lang="en-GB" sz="1200">
                <a:solidFill>
                  <a:schemeClr val="dk1"/>
                </a:solidFill>
                <a:latin typeface="Montserrat"/>
                <a:ea typeface="Montserrat"/>
                <a:cs typeface="Montserrat"/>
                <a:sym typeface="Montserrat"/>
              </a:rPr>
              <a:t>generated</a:t>
            </a:r>
            <a:r>
              <a:rPr lang="en-GB" sz="1200">
                <a:solidFill>
                  <a:schemeClr val="dk1"/>
                </a:solidFill>
                <a:latin typeface="Montserrat"/>
                <a:ea typeface="Montserrat"/>
                <a:cs typeface="Montserrat"/>
                <a:sym typeface="Montserrat"/>
              </a:rPr>
              <a:t> a unique image, just for your audience. And even in due course, video deepfakes on demand: </a:t>
            </a:r>
            <a:r>
              <a:rPr lang="en-GB" sz="1200" u="sng">
                <a:solidFill>
                  <a:schemeClr val="hlink"/>
                </a:solidFill>
                <a:latin typeface="Montserrat"/>
                <a:ea typeface="Montserrat"/>
                <a:cs typeface="Montserrat"/>
                <a:sym typeface="Montserrat"/>
                <a:hlinkClick r:id="rId6"/>
              </a:rPr>
              <a:t>https://deepfakesweb.com/</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857ee64cb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857ee64cb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5. Better content distribution - beyond websites</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What other digital experiences can WordPress help us manage content for?</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This example seems far from WordPress but folks still need a place to upload a model, manage it and make it available for display in AR. That’s content management. I’ll be honest, I don’t know whether this example uses any AI or not but I can never resist including some AR in a presentation, it’s </a:t>
            </a:r>
            <a:r>
              <a:rPr lang="en-GB" sz="1200">
                <a:solidFill>
                  <a:schemeClr val="dk1"/>
                </a:solidFill>
                <a:latin typeface="Montserrat"/>
                <a:ea typeface="Montserrat"/>
                <a:cs typeface="Montserrat"/>
                <a:sym typeface="Montserrat"/>
              </a:rPr>
              <a:t>just</a:t>
            </a:r>
            <a:r>
              <a:rPr lang="en-GB" sz="1200">
                <a:solidFill>
                  <a:schemeClr val="dk1"/>
                </a:solidFill>
                <a:latin typeface="Montserrat"/>
                <a:ea typeface="Montserrat"/>
                <a:cs typeface="Montserrat"/>
                <a:sym typeface="Montserrat"/>
              </a:rPr>
              <a:t> so cool. I imagine if this went beyond a limited example, machine learning would be necessary to demonstrate more complex molecules.</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A more tangible example might be using Microsoft’s </a:t>
            </a:r>
            <a:r>
              <a:rPr lang="en-GB" sz="1200" u="sng">
                <a:solidFill>
                  <a:schemeClr val="hlink"/>
                </a:solidFill>
                <a:latin typeface="Montserrat"/>
                <a:ea typeface="Montserrat"/>
                <a:cs typeface="Montserrat"/>
                <a:sym typeface="Montserrat"/>
                <a:hlinkClick r:id="rId2"/>
              </a:rPr>
              <a:t>Q&amp;A Maker</a:t>
            </a:r>
            <a:r>
              <a:rPr lang="en-GB" sz="1200">
                <a:solidFill>
                  <a:schemeClr val="dk1"/>
                </a:solidFill>
                <a:latin typeface="Montserrat"/>
                <a:ea typeface="Montserrat"/>
                <a:cs typeface="Montserrat"/>
                <a:sym typeface="Montserrat"/>
              </a:rPr>
              <a:t> to automate the generation of a chatbot from FAQs, or adding voice interfaces (both for search and reading content).</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In-game or in-app content</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Voice </a:t>
            </a:r>
            <a:r>
              <a:rPr lang="en-GB" sz="1200" u="sng">
                <a:solidFill>
                  <a:schemeClr val="hlink"/>
                </a:solidFill>
                <a:latin typeface="Montserrat"/>
                <a:ea typeface="Montserrat"/>
                <a:cs typeface="Montserrat"/>
                <a:sym typeface="Montserrat"/>
                <a:hlinkClick r:id="rId3"/>
              </a:rPr>
              <a:t>https://wordpress.org/plugins/voice-dialog-navigation/</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Create podcasts from written articles: </a:t>
            </a:r>
            <a:r>
              <a:rPr lang="en-GB" sz="1200" u="sng">
                <a:solidFill>
                  <a:schemeClr val="hlink"/>
                </a:solidFill>
                <a:latin typeface="Montserrat"/>
                <a:ea typeface="Montserrat"/>
                <a:cs typeface="Montserrat"/>
                <a:sym typeface="Montserrat"/>
                <a:hlinkClick r:id="rId4"/>
              </a:rPr>
              <a:t>https://wordpress.org/plugins/amazon-polly/</a:t>
            </a:r>
            <a:r>
              <a:rPr lang="en-GB" sz="1200">
                <a:solidFill>
                  <a:schemeClr val="dk1"/>
                </a:solidFill>
                <a:latin typeface="Montserrat"/>
                <a:ea typeface="Montserrat"/>
                <a:cs typeface="Montserrat"/>
                <a:sym typeface="Montserrat"/>
              </a:rPr>
              <a:t>, </a:t>
            </a:r>
            <a:r>
              <a:rPr lang="en-GB" sz="1200" u="sng">
                <a:solidFill>
                  <a:schemeClr val="hlink"/>
                </a:solidFill>
                <a:latin typeface="Montserrat"/>
                <a:ea typeface="Montserrat"/>
                <a:cs typeface="Montserrat"/>
                <a:sym typeface="Montserrat"/>
                <a:hlinkClick r:id="rId5"/>
              </a:rPr>
              <a:t>https://wordpress.org/plugins/play-ht/</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b="1" lang="en-GB" sz="1200">
                <a:solidFill>
                  <a:schemeClr val="dk1"/>
                </a:solidFill>
                <a:latin typeface="Montserrat"/>
                <a:ea typeface="Montserrat"/>
                <a:cs typeface="Montserrat"/>
                <a:sym typeface="Montserrat"/>
              </a:rPr>
              <a:t>Imagine</a:t>
            </a:r>
            <a:r>
              <a:rPr lang="en-GB" sz="1200">
                <a:solidFill>
                  <a:schemeClr val="dk1"/>
                </a:solidFill>
                <a:latin typeface="Montserrat"/>
                <a:ea typeface="Montserrat"/>
                <a:cs typeface="Montserrat"/>
                <a:sym typeface="Montserrat"/>
              </a:rPr>
              <a:t> content management in a digital world without restrictions on format, size or nature. AR/VR and AI together will change digital design for ever.</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Credit: </a:t>
            </a:r>
            <a:r>
              <a:rPr lang="en-GB" sz="1200" u="sng">
                <a:solidFill>
                  <a:schemeClr val="hlink"/>
                </a:solidFill>
                <a:latin typeface="Montserrat"/>
                <a:ea typeface="Montserrat"/>
                <a:cs typeface="Montserrat"/>
                <a:sym typeface="Montserrat"/>
                <a:hlinkClick r:id="rId6"/>
              </a:rPr>
              <a:t>https://www.youtube.com/watch?v=Qi3h18wJJiI</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857ee64cbd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857ee64cbd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6. Better display of content - beyond downloading spreadsheets</a:t>
            </a:r>
            <a:endParaRPr b="1"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As organisations progress in their digital transformation, their ability to produce rich, interactive datasets improves (likewise their customers demand it)</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Data rooms and visualisations through embedded PowerBI instead of spreadsheets and PDFs</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PowerBI leverages the power of Microsoft Azure’s cognitive services to help aggregate datasets and suggest visualisations</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Image source: </a:t>
            </a:r>
            <a:r>
              <a:rPr lang="en-GB" sz="1200" u="sng">
                <a:solidFill>
                  <a:schemeClr val="hlink"/>
                </a:solidFill>
                <a:latin typeface="Montserrat"/>
                <a:ea typeface="Montserrat"/>
                <a:cs typeface="Montserrat"/>
                <a:sym typeface="Montserrat"/>
                <a:hlinkClick r:id="rId2"/>
              </a:rPr>
              <a:t>https://powerbi.microsoft.com/en-us/blog/easily-embed-secure-power-bi-reports-in-your-internal-portals-or-websites/</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b="1" lang="en-GB" sz="1200">
                <a:solidFill>
                  <a:schemeClr val="dk1"/>
                </a:solidFill>
                <a:latin typeface="Montserrat"/>
                <a:ea typeface="Montserrat"/>
                <a:cs typeface="Montserrat"/>
                <a:sym typeface="Montserrat"/>
              </a:rPr>
              <a:t>Imagine</a:t>
            </a:r>
            <a:r>
              <a:rPr lang="en-GB" sz="1200">
                <a:solidFill>
                  <a:schemeClr val="dk1"/>
                </a:solidFill>
                <a:latin typeface="Montserrat"/>
                <a:ea typeface="Montserrat"/>
                <a:cs typeface="Montserrat"/>
                <a:sym typeface="Montserrat"/>
              </a:rPr>
              <a:t> being able to truly dive infinitely deeply into any topic. We talk about diving into a Twitter or Reddit rabbithole today but this would be next-level.</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857ee64cbd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857ee64cbd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7. Better interactions - personalisation</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What are the website equivalents of this smart mirror? How can we make a website feel utterly tailored to an individual?</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Offering Personalized Suggestions To Visitors - Bibblio</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Improving search results - part of Elasticsearch</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Credit: </a:t>
            </a:r>
            <a:r>
              <a:rPr lang="en-GB" sz="1200" u="sng">
                <a:solidFill>
                  <a:schemeClr val="hlink"/>
                </a:solidFill>
                <a:latin typeface="Montserrat"/>
                <a:ea typeface="Montserrat"/>
                <a:cs typeface="Montserrat"/>
                <a:sym typeface="Montserrat"/>
                <a:hlinkClick r:id="rId2"/>
              </a:rPr>
              <a:t>https://twitter.com/amandacosco/status/1083441666705498112?s=12</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b="1" lang="en-GB" sz="1200">
                <a:solidFill>
                  <a:schemeClr val="dk1"/>
                </a:solidFill>
                <a:latin typeface="Montserrat"/>
                <a:ea typeface="Montserrat"/>
                <a:cs typeface="Montserrat"/>
                <a:sym typeface="Montserrat"/>
              </a:rPr>
              <a:t>Imagine</a:t>
            </a:r>
            <a:r>
              <a:rPr lang="en-GB" sz="1200">
                <a:solidFill>
                  <a:schemeClr val="dk1"/>
                </a:solidFill>
                <a:latin typeface="Montserrat"/>
                <a:ea typeface="Montserrat"/>
                <a:cs typeface="Montserrat"/>
                <a:sym typeface="Montserrat"/>
              </a:rPr>
              <a:t> a website that tailored its content for you on-the-fly. What’s your personality type? How do you digest content best - video, text or animation? Is that the same at all times of the day? At the weekend? On desktop vs mobile?</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857ee64cbd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857ee64cbd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8. Better software applications</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Could AI help us to write better code?</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TabNine is an application that was trained using deep learning on millions of open source code repos on Github which allows it to do auto-complete and auto-suggestion to  an entirely different level - </a:t>
            </a:r>
            <a:r>
              <a:rPr lang="en-GB" sz="1200" u="sng">
                <a:solidFill>
                  <a:schemeClr val="hlink"/>
                </a:solidFill>
                <a:latin typeface="Montserrat"/>
                <a:ea typeface="Montserrat"/>
                <a:cs typeface="Montserrat"/>
                <a:sym typeface="Montserrat"/>
                <a:hlinkClick r:id="rId2"/>
              </a:rPr>
              <a:t>https://www.tabnine.com/blog/deep/</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b="1" lang="en-GB" sz="1200">
                <a:solidFill>
                  <a:schemeClr val="dk1"/>
                </a:solidFill>
                <a:latin typeface="Montserrat"/>
                <a:ea typeface="Montserrat"/>
                <a:cs typeface="Montserrat"/>
                <a:sym typeface="Montserrat"/>
              </a:rPr>
              <a:t>Imagine </a:t>
            </a:r>
            <a:r>
              <a:rPr lang="en-GB" sz="1200">
                <a:solidFill>
                  <a:schemeClr val="dk1"/>
                </a:solidFill>
                <a:latin typeface="Montserrat"/>
                <a:ea typeface="Montserrat"/>
                <a:cs typeface="Montserrat"/>
                <a:sym typeface="Montserrat"/>
              </a:rPr>
              <a:t>an IDE where we can simply describe what we want a function to do and have a program write it for us? Maybe even one that can predict what we’ll want.</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lang="en-GB" sz="1200">
                <a:solidFill>
                  <a:schemeClr val="dk1"/>
                </a:solidFill>
                <a:latin typeface="Montserrat"/>
                <a:ea typeface="Montserrat"/>
                <a:cs typeface="Montserrat"/>
                <a:sym typeface="Montserrat"/>
              </a:rPr>
              <a:t>Credit: </a:t>
            </a:r>
            <a:r>
              <a:rPr lang="en-GB" sz="1200" u="sng">
                <a:solidFill>
                  <a:schemeClr val="hlink"/>
                </a:solidFill>
                <a:latin typeface="Montserrat"/>
                <a:ea typeface="Montserrat"/>
                <a:cs typeface="Montserrat"/>
                <a:sym typeface="Montserrat"/>
                <a:hlinkClick r:id="rId3"/>
              </a:rPr>
              <a:t>https://www.youtube.com/watch?v=TKLkXh_c-Gw</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857ee64cbd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857ee64cbd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9. Better security</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How can AI helping us create a better quality overall posture beyond the application itself?</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Github now includes a security scanner that uses machine learning to help you create more secure code: </a:t>
            </a:r>
            <a:r>
              <a:rPr lang="en-GB" sz="1200" u="sng">
                <a:solidFill>
                  <a:schemeClr val="hlink"/>
                </a:solidFill>
                <a:latin typeface="Montserrat"/>
                <a:ea typeface="Montserrat"/>
                <a:cs typeface="Montserrat"/>
                <a:sym typeface="Montserrat"/>
                <a:hlinkClick r:id="rId2"/>
              </a:rPr>
              <a:t>https://www.theregister.co.uk/2020/05/06/github_releases_codescanning_tool/</a:t>
            </a:r>
            <a:r>
              <a:rPr lang="en-GB" sz="1200">
                <a:solidFill>
                  <a:schemeClr val="dk1"/>
                </a:solidFill>
                <a:latin typeface="Montserrat"/>
                <a:ea typeface="Montserrat"/>
                <a:cs typeface="Montserrat"/>
                <a:sym typeface="Montserrat"/>
              </a:rPr>
              <a:t>. Is this the best reason yet to move the WordPress code repos to Github?</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None/>
            </a:pPr>
            <a:r>
              <a:rPr lang="en-GB" sz="1200">
                <a:solidFill>
                  <a:schemeClr val="dk1"/>
                </a:solidFill>
                <a:latin typeface="Montserrat"/>
                <a:ea typeface="Montserrat"/>
                <a:cs typeface="Montserrat"/>
                <a:sym typeface="Montserrat"/>
              </a:rPr>
              <a:t>Security e.g.</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Bot protection with Cloudflare DataDome</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latin typeface="Montserrat"/>
                <a:ea typeface="Montserrat"/>
                <a:cs typeface="Montserrat"/>
                <a:sym typeface="Montserrat"/>
              </a:rPr>
              <a:t>Smart Plugin Manager by WP Engine</a:t>
            </a:r>
            <a:endParaRPr sz="1200">
              <a:solidFill>
                <a:schemeClr val="dk1"/>
              </a:solidFill>
              <a:latin typeface="Montserrat"/>
              <a:ea typeface="Montserrat"/>
              <a:cs typeface="Montserrat"/>
              <a:sym typeface="Montserrat"/>
            </a:endParaRPr>
          </a:p>
          <a:p>
            <a:pPr indent="0" lvl="0" marL="0" rtl="0" algn="l">
              <a:spcBef>
                <a:spcPts val="1000"/>
              </a:spcBef>
              <a:spcAft>
                <a:spcPts val="0"/>
              </a:spcAft>
              <a:buNone/>
            </a:pPr>
            <a:r>
              <a:rPr b="1" lang="en-GB" sz="1200">
                <a:solidFill>
                  <a:schemeClr val="dk1"/>
                </a:solidFill>
                <a:latin typeface="Montserrat"/>
                <a:ea typeface="Montserrat"/>
                <a:cs typeface="Montserrat"/>
                <a:sym typeface="Montserrat"/>
              </a:rPr>
              <a:t>Imagine</a:t>
            </a:r>
            <a:r>
              <a:rPr lang="en-GB" sz="1200">
                <a:solidFill>
                  <a:schemeClr val="dk1"/>
                </a:solidFill>
                <a:latin typeface="Montserrat"/>
                <a:ea typeface="Montserrat"/>
                <a:cs typeface="Montserrat"/>
                <a:sym typeface="Montserrat"/>
              </a:rPr>
              <a:t> a global network of WordPress sites that act as a hive mind, automatically detecting threats and responding and self-healing.</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None/>
            </a:pPr>
            <a:r>
              <a:rPr lang="en-GB" sz="1200">
                <a:solidFill>
                  <a:schemeClr val="dk1"/>
                </a:solidFill>
                <a:latin typeface="Montserrat"/>
                <a:ea typeface="Montserrat"/>
                <a:cs typeface="Montserrat"/>
                <a:sym typeface="Montserrat"/>
              </a:rPr>
              <a:t>Credit: </a:t>
            </a:r>
            <a:r>
              <a:rPr lang="en-GB" sz="1200" u="sng">
                <a:solidFill>
                  <a:schemeClr val="hlink"/>
                </a:solidFill>
                <a:latin typeface="Montserrat"/>
                <a:ea typeface="Montserrat"/>
                <a:cs typeface="Montserrat"/>
                <a:sym typeface="Montserrat"/>
                <a:hlinkClick r:id="rId3"/>
              </a:rPr>
              <a:t>https://github.com/features/security</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56687d213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56687d213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WordPress is more than anything a community - some amazing people, organisations and businesses: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solidFill>
                  <a:schemeClr val="dk1"/>
                </a:solidFill>
                <a:latin typeface="Montserrat"/>
                <a:ea typeface="Montserrat"/>
                <a:cs typeface="Montserrat"/>
                <a:sym typeface="Montserrat"/>
              </a:rPr>
              <a:t>Open source contributors and maintainers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solidFill>
                  <a:schemeClr val="dk1"/>
                </a:solidFill>
                <a:latin typeface="Montserrat"/>
                <a:ea typeface="Montserrat"/>
                <a:cs typeface="Montserrat"/>
                <a:sym typeface="Montserrat"/>
              </a:rPr>
              <a:t>End users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Agencies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Freelancers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Software vendors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Support providers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Hosters</a:t>
            </a:r>
            <a:endParaRPr>
              <a:latin typeface="Montserrat"/>
              <a:ea typeface="Montserrat"/>
              <a:cs typeface="Montserrat"/>
              <a:sym typeface="Montserra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857ee64cbd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857ee64cbd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The WordPress project - better with AI?</a:t>
            </a:r>
            <a:endParaRPr b="1" sz="12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We should also pause to talk about AI’s impact on the WordPress project itself.</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Arguably WordPress should stand to benefit from AI in a greater way than its competitors - WordPress is fragmented and huge. For SaaS platforms the code and data structures are standardised (if huge) so the challenges they face are </a:t>
            </a:r>
            <a:r>
              <a:rPr i="1" lang="en-GB" sz="1200">
                <a:solidFill>
                  <a:schemeClr val="dk1"/>
                </a:solidFill>
                <a:latin typeface="Montserrat"/>
                <a:ea typeface="Montserrat"/>
                <a:cs typeface="Montserrat"/>
                <a:sym typeface="Montserrat"/>
              </a:rPr>
              <a:t>more</a:t>
            </a:r>
            <a:r>
              <a:rPr lang="en-GB" sz="1200">
                <a:solidFill>
                  <a:schemeClr val="dk1"/>
                </a:solidFill>
                <a:latin typeface="Montserrat"/>
                <a:ea typeface="Montserrat"/>
                <a:cs typeface="Montserrat"/>
                <a:sym typeface="Montserrat"/>
              </a:rPr>
              <a:t> easily solved with non-intelligent solutions. Obviously that’s not to say that what they do is simple or easy - I’m sure they’re pushing forward with AI technologies even more quickly than the WordPress project. What I mean is that we have more problems to solve as a community - solving auto-updates against heterogenous codebases, infrastructures and databases is exactly the kind of problem that AI technologies can help with.</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So we have further to travel to be able to leverage the same degree of AI as our monolithic competitors, but also more to gain.</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So let’s say there is created a WordPress AI. In fact, it’s almost certainly going to be a bundle of different modules that do different things. </a:t>
            </a:r>
            <a:r>
              <a:rPr i="1" lang="en-GB" sz="1200">
                <a:solidFill>
                  <a:schemeClr val="dk1"/>
                </a:solidFill>
                <a:latin typeface="Montserrat"/>
                <a:ea typeface="Montserrat"/>
                <a:cs typeface="Montserrat"/>
                <a:sym typeface="Montserrat"/>
              </a:rPr>
              <a:t>AutoPress </a:t>
            </a:r>
            <a:r>
              <a:rPr lang="en-GB" sz="1200">
                <a:solidFill>
                  <a:schemeClr val="dk1"/>
                </a:solidFill>
                <a:latin typeface="Montserrat"/>
                <a:ea typeface="Montserrat"/>
                <a:cs typeface="Montserrat"/>
                <a:sym typeface="Montserrat"/>
              </a:rPr>
              <a:t>might be one. Another might provide security augmentation, another accessibility, etc.</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200">
                <a:solidFill>
                  <a:schemeClr val="dk1"/>
                </a:solidFill>
                <a:latin typeface="Montserrat"/>
                <a:ea typeface="Montserrat"/>
                <a:cs typeface="Montserrat"/>
                <a:sym typeface="Montserrat"/>
              </a:rPr>
              <a:t>Who would own that AI - would it - itself be open sourced? If not, how would the open source project be affected by such a powerful suite of tools. One that would inevitably massively disrupt the WordPress ecosystem, perhaps putting whole classes of WordPress jobs at risk? Would that price be worth paying for software that could create so much more value for its users and the world at large?</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In fact hang on</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200">
                <a:solidFill>
                  <a:schemeClr val="dk1"/>
                </a:solidFill>
                <a:latin typeface="Montserrat"/>
                <a:ea typeface="Montserrat"/>
                <a:cs typeface="Montserrat"/>
                <a:sym typeface="Montserrat"/>
              </a:rPr>
              <a:t>I can already think of companies that deploy modular plugin or plugins leveraging AI services that are connected to millions of WordPress sites. Often already leveraging AI technologies. There are several ecosystem giants that have the penetration, data and resources to introduce disruptive AI.</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200">
                <a:solidFill>
                  <a:schemeClr val="dk1"/>
                </a:solidFill>
                <a:latin typeface="Montserrat"/>
                <a:ea typeface="Montserrat"/>
                <a:cs typeface="Montserrat"/>
                <a:sym typeface="Montserrat"/>
              </a:rPr>
              <a:t>I want to be clear. This isn’t me beating on Automattic or Jetpack or Yoast or WP Engine, far from it. It’s inevitable - AI is a technology that currently relies on big data to train models, big connectivity to feed into the model and big computing resources to leverage them. It is almost unthinkable that these ecosystem giants aren’t investing heavily in AI technologies right now.</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200">
                <a:solidFill>
                  <a:schemeClr val="dk1"/>
                </a:solidFill>
                <a:latin typeface="Montserrat"/>
                <a:ea typeface="Montserrat"/>
                <a:cs typeface="Montserrat"/>
                <a:sym typeface="Montserrat"/>
              </a:rPr>
              <a:t>As the power of AI-integrated services increases, it’s going to start raising important questions about the relationship between the open source project and the larger companies in the space.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200">
                <a:solidFill>
                  <a:schemeClr val="dk1"/>
                </a:solidFill>
                <a:latin typeface="Montserrat"/>
                <a:ea typeface="Montserrat"/>
                <a:cs typeface="Montserrat"/>
                <a:sym typeface="Montserrat"/>
              </a:rPr>
              <a:t>If you believe, like me, that what we’re doing in the WordPress community transcends a content management system and is instead an important experiment into how people can self-organise, then this is a key area in which we need show leadership.</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200">
                <a:solidFill>
                  <a:schemeClr val="dk1"/>
                </a:solidFill>
                <a:latin typeface="Montserrat"/>
                <a:ea typeface="Montserrat"/>
                <a:cs typeface="Montserrat"/>
                <a:sym typeface="Montserrat"/>
              </a:rPr>
              <a:t>How does WordPress benefit from AI whilst staying independent?</a:t>
            </a:r>
            <a:endParaRPr b="1" sz="1200">
              <a:solidFill>
                <a:schemeClr val="dk1"/>
              </a:solidFill>
              <a:latin typeface="Montserrat"/>
              <a:ea typeface="Montserrat"/>
              <a:cs typeface="Montserrat"/>
              <a:sym typeface="Montserra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854bb8de3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854bb8de3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ontserrat"/>
                <a:ea typeface="Montserrat"/>
                <a:cs typeface="Montserrat"/>
                <a:sym typeface="Montserrat"/>
              </a:rPr>
              <a:t>What can you do today?</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Think about the threats and opportunities. What opportunities exist?</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Auto-migration from HTML -&gt; Gutenberg blocks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Auto-diagnosis of WSOD</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A taxonomy co-pilot to help ensure consistency across editorial teams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Connecting and leveraging the network effect of so many WordPress sites - could we create the equivalent of Shopify’s new Shop app by creating a marketplace of all the millions of WooCommerce sites?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Auto-suggesting how to make WP posts more readable (e.g. ‘why not add an image now to help break up the flow of text’ or ‘this seems like a good quote’ - like a Clippy for WP)</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Nocode layouts like Webflow - nocode Gutenberg blocks?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Automated responsive design analysis and fix suggestions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Automated intelligent QA for WP core and plugin developers (Yoast’s QA team is now the biggest team in the business - it must be incredibly difficult to be responsible for deployment on millions of sites that are so varied)</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What challenges need fixing? Not just in WP but beyond.</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Fake news</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Accessibility</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Diversity &amp; Inclusion</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Tech power centralisation - think about all the times I’ve mentioned Google, Microsoft and other tech giants in this presentation</a:t>
            </a:r>
            <a:endParaRPr>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GB">
                <a:latin typeface="Montserrat"/>
                <a:ea typeface="Montserrat"/>
                <a:cs typeface="Montserrat"/>
                <a:sym typeface="Montserrat"/>
              </a:rPr>
              <a:t>Policy and governance for machine/people-integrated organisations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There’s plenty to work on.</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So there we have it, 9 ways that you can augment WordPress with AI. I hope to have make this incredible family of technologies less opaque and to give you some inspiration and starting points to go and find out more.</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Make no mistake, AI is both an existential risk and an incredible opportunity for WordPress. How we solve this challenge will inform humanity far beyond better content management.</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It’s not a tomorrow thing, it’s a yesterday thing, let’s not let any more time slip by.</a:t>
            </a:r>
            <a:endParaRPr>
              <a:latin typeface="Montserrat"/>
              <a:ea typeface="Montserrat"/>
              <a:cs typeface="Montserrat"/>
              <a:sym typeface="Montserra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856687d21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856687d21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Montserrat"/>
                <a:ea typeface="Montserrat"/>
                <a:cs typeface="Montserrat"/>
                <a:sym typeface="Montserrat"/>
              </a:rPr>
              <a:t>Thank you</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A massive thank you to the WCEU Online organisers who have taken on a massive challenge to put this event on.</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Thank you also to the Pragmatic team, on whose shoulders I stand to be here today.</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And thank you all for being part of this incredible community.</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856687d21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56687d21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Gutenberg really is great and gives people a world class page building and editing experience. Other WordPress page builders are fantastic too.</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WordPress is an incredible tool for helping people communicate online and there’s immeasurable value in that.</a:t>
            </a:r>
            <a:endParaRPr>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54bb8de3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54bb8de3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But the world is much bigger than WordPress. And even a huge project backed by many, many people is not free from the risk of disruption.</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The ways in which AI could impact WordPress are at once easy and difficult to predict. We know it’s going to happen and can guess at some of the specifics but if I had a killer idea for exactly what AI+WordPress looked like, I’d be building it right now because it’s surely one of the biggest commercial opportunities out there.</a:t>
            </a:r>
            <a:endParaRPr sz="1200">
              <a:solidFill>
                <a:schemeClr val="dk1"/>
              </a:solidFill>
              <a:latin typeface="Montserrat"/>
              <a:ea typeface="Montserrat"/>
              <a:cs typeface="Montserrat"/>
              <a:sym typeface="Montserrat"/>
            </a:endParaRPr>
          </a:p>
          <a:p>
            <a:pPr indent="0" lvl="0" marL="0" rtl="0" algn="l">
              <a:spcBef>
                <a:spcPts val="1000"/>
              </a:spcBef>
              <a:spcAft>
                <a:spcPts val="1000"/>
              </a:spcAft>
              <a:buClr>
                <a:schemeClr val="dk1"/>
              </a:buClr>
              <a:buSzPts val="1100"/>
              <a:buFont typeface="Arial"/>
              <a:buNone/>
            </a:pPr>
            <a:r>
              <a:rPr lang="en-GB" sz="1200">
                <a:solidFill>
                  <a:schemeClr val="dk1"/>
                </a:solidFill>
                <a:latin typeface="Montserrat"/>
                <a:ea typeface="Montserrat"/>
                <a:cs typeface="Montserrat"/>
                <a:sym typeface="Montserrat"/>
              </a:rPr>
              <a:t>The current paradigm of the web is largely people planning, creating, publishing and experiencing content by and for each other. But we’re already seeing that paradigm shift towards the involvement of machine intelligence at every step from planning through to ‘experiencing’ content.</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85ae7393a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5ae7393a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Of all the trends that could disrupt WordPress, it seems clear to me that AI is the most important. It stands to be the defining technology of our generation. Creating wealth, helping people solve challenges that are inherently part of our very humanity.</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The fourth industrial revolution, and we’re just at the start of this journey.</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Where it will take us is up to us. But I dare to image some incredible things ahead.</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Source: </a:t>
            </a:r>
            <a:r>
              <a:rPr lang="en-GB" u="sng">
                <a:solidFill>
                  <a:schemeClr val="hlink"/>
                </a:solidFill>
                <a:latin typeface="Montserrat"/>
                <a:ea typeface="Montserrat"/>
                <a:cs typeface="Montserrat"/>
                <a:sym typeface="Montserrat"/>
                <a:hlinkClick r:id="rId2"/>
              </a:rPr>
              <a:t>https://twitter.com/erictopol/status/701465779389083648</a:t>
            </a:r>
            <a:r>
              <a:rPr lang="en-GB">
                <a:latin typeface="Montserrat"/>
                <a:ea typeface="Montserrat"/>
                <a:cs typeface="Montserrat"/>
                <a:sym typeface="Montserrat"/>
              </a:rPr>
              <a:t> </a:t>
            </a:r>
            <a:endParaRPr>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56687d2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56687d2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AI has the opportunity to help us to be better than we can be without it but as with all technologies, it’s neutral and can be used for both good and bad. Especially at this troubled time in our history, a plea to our community as technologists to use these incredible technologies for good.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Source: </a:t>
            </a:r>
            <a:r>
              <a:rPr lang="en-GB" u="sng">
                <a:solidFill>
                  <a:schemeClr val="hlink"/>
                </a:solidFill>
                <a:latin typeface="Montserrat"/>
                <a:ea typeface="Montserrat"/>
                <a:cs typeface="Montserrat"/>
                <a:sym typeface="Montserrat"/>
                <a:hlinkClick r:id="rId2"/>
              </a:rPr>
              <a:t>https://www.nytimes.com/2019/12/05/opinion/digital-technology-brain.html</a:t>
            </a:r>
            <a:r>
              <a:rPr lang="en-GB">
                <a:latin typeface="Montserrat"/>
                <a:ea typeface="Montserrat"/>
                <a:cs typeface="Montserrat"/>
                <a:sym typeface="Montserrat"/>
              </a:rPr>
              <a:t> </a:t>
            </a:r>
            <a:endParaRPr>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7e7e0df5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7e7e0df5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Montserrat"/>
                <a:ea typeface="Montserrat"/>
                <a:cs typeface="Montserrat"/>
                <a:sym typeface="Montserrat"/>
              </a:rPr>
              <a:t>D</a:t>
            </a:r>
            <a:r>
              <a:rPr lang="en-GB">
                <a:solidFill>
                  <a:schemeClr val="dk1"/>
                </a:solidFill>
                <a:latin typeface="Montserrat"/>
                <a:ea typeface="Montserrat"/>
                <a:cs typeface="Montserrat"/>
                <a:sym typeface="Montserrat"/>
              </a:rPr>
              <a:t>isruption is not something we can entirely control and will have all kinds of impacts. This is a timeline of when AI will achieve parity with different human skills and jobs.</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Just last week there was news that Microsoft has replaced 27 journalists with AI for editing the MSN homepage</a:t>
            </a:r>
            <a:r>
              <a:rPr lang="en-GB" sz="1200">
                <a:solidFill>
                  <a:schemeClr val="dk1"/>
                </a:solidFill>
                <a:latin typeface="Montserrat"/>
                <a:ea typeface="Montserrat"/>
                <a:cs typeface="Montserrat"/>
                <a:sym typeface="Montserrat"/>
              </a:rPr>
              <a:t>: </a:t>
            </a:r>
            <a:r>
              <a:rPr lang="en-GB" sz="1200" u="sng">
                <a:solidFill>
                  <a:schemeClr val="hlink"/>
                </a:solidFill>
                <a:latin typeface="Montserrat"/>
                <a:ea typeface="Montserrat"/>
                <a:cs typeface="Montserrat"/>
                <a:sym typeface="Montserrat"/>
                <a:hlinkClick r:id="rId2"/>
              </a:rPr>
              <a:t>https://amp.theguardian.com/technology/2020/may/30/microsoft-sacks-journalists-to-replace-them-with-robots?CMP=Share_iOSApp_Other&amp;__twitter_impression=true</a:t>
            </a:r>
            <a:r>
              <a:rPr lang="en-GB" sz="1200">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For how long will ‘WordPress developer’ be a job?</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Sources: </a:t>
            </a:r>
            <a:r>
              <a:rPr lang="en-GB" u="sng">
                <a:solidFill>
                  <a:schemeClr val="hlink"/>
                </a:solidFill>
                <a:latin typeface="Montserrat"/>
                <a:ea typeface="Montserrat"/>
                <a:cs typeface="Montserrat"/>
                <a:sym typeface="Montserrat"/>
                <a:hlinkClick r:id="rId3"/>
              </a:rPr>
              <a:t>https://www.weforum.org/agenda/2018/03/timeline-of-creative-ai/</a:t>
            </a:r>
            <a:r>
              <a:rPr lang="en-GB">
                <a:solidFill>
                  <a:schemeClr val="dk1"/>
                </a:solidFill>
                <a:latin typeface="Montserrat"/>
                <a:ea typeface="Montserrat"/>
                <a:cs typeface="Montserrat"/>
                <a:sym typeface="Montserrat"/>
              </a:rPr>
              <a:t>, </a:t>
            </a:r>
            <a:r>
              <a:rPr lang="en-GB" u="sng">
                <a:solidFill>
                  <a:schemeClr val="hlink"/>
                </a:solidFill>
                <a:latin typeface="Montserrat"/>
                <a:ea typeface="Montserrat"/>
                <a:cs typeface="Montserrat"/>
                <a:sym typeface="Montserrat"/>
                <a:hlinkClick r:id="rId4"/>
              </a:rPr>
              <a:t>https://venturebeat.com/2019/07/11/facebooks-ai-beats-human-poker-champions/</a:t>
            </a:r>
            <a:r>
              <a:rPr lang="en-GB">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GB">
                <a:solidFill>
                  <a:schemeClr val="dk1"/>
                </a:solidFill>
                <a:latin typeface="Montserrat"/>
                <a:ea typeface="Montserrat"/>
                <a:cs typeface="Montserrat"/>
                <a:sym typeface="Montserrat"/>
              </a:rPr>
              <a:t>See also: </a:t>
            </a:r>
            <a:r>
              <a:rPr lang="en-GB" u="sng">
                <a:solidFill>
                  <a:schemeClr val="hlink"/>
                </a:solidFill>
                <a:latin typeface="Montserrat"/>
                <a:ea typeface="Montserrat"/>
                <a:cs typeface="Montserrat"/>
                <a:sym typeface="Montserrat"/>
                <a:hlinkClick r:id="rId5"/>
              </a:rPr>
              <a:t>https://www.sciencealert.com/experts-think-this-is-how-long-we-have-before-ai-takes-all-of-our-jobs</a:t>
            </a:r>
            <a:r>
              <a:rPr lang="en-GB">
                <a:solidFill>
                  <a:schemeClr val="dk1"/>
                </a:solidFill>
                <a:latin typeface="Montserrat"/>
                <a:ea typeface="Montserrat"/>
                <a:cs typeface="Montserrat"/>
                <a:sym typeface="Montserrat"/>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 Id="rId10" Type="http://schemas.openxmlformats.org/officeDocument/2006/relationships/image" Target="../media/image22.png"/><Relationship Id="rId9"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4.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youtube.com/watch?v=Qi3h18wJJiI" TargetMode="Externa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drive.google.com/file/d/1pEK50buypniBnUXJjRfxdM34AYpzCjLh/view" TargetMode="Externa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www.youtube.com/watch?v=TKLkXh_c-Gw" TargetMode="External"/><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drive.google.com/file/d/1U1WINBJWrej2vtcfff31fWc0taR4XcDk/view"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png"/><Relationship Id="rId4" Type="http://schemas.openxmlformats.org/officeDocument/2006/relationships/image" Target="../media/image32.png"/><Relationship Id="rId5"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537750" y="1667925"/>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Baskerville"/>
                <a:ea typeface="Libre Baskerville"/>
                <a:cs typeface="Libre Baskerville"/>
                <a:sym typeface="Libre Baskerville"/>
              </a:rPr>
              <a:t>9 Ways to Make WordPress better with AI</a:t>
            </a:r>
            <a:endParaRPr b="1" sz="3000">
              <a:solidFill>
                <a:srgbClr val="575756"/>
              </a:solidFill>
              <a:latin typeface="Libre Baskerville"/>
              <a:ea typeface="Libre Baskerville"/>
              <a:cs typeface="Libre Baskerville"/>
              <a:sym typeface="Libre Baskerville"/>
            </a:endParaRPr>
          </a:p>
        </p:txBody>
      </p:sp>
      <p:sp>
        <p:nvSpPr>
          <p:cNvPr id="56" name="Google Shape;56;p13"/>
          <p:cNvSpPr txBox="1"/>
          <p:nvPr/>
        </p:nvSpPr>
        <p:spPr>
          <a:xfrm>
            <a:off x="537750" y="2756575"/>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50B58A"/>
                </a:solidFill>
                <a:latin typeface="Montserrat"/>
                <a:ea typeface="Montserrat"/>
                <a:cs typeface="Montserrat"/>
                <a:sym typeface="Montserrat"/>
              </a:rPr>
              <a:t>WCEU </a:t>
            </a:r>
            <a:r>
              <a:rPr lang="en-GB" sz="1800">
                <a:solidFill>
                  <a:schemeClr val="accent3"/>
                </a:solidFill>
                <a:latin typeface="Montserrat"/>
                <a:ea typeface="Montserrat"/>
                <a:cs typeface="Montserrat"/>
                <a:sym typeface="Montserrat"/>
              </a:rPr>
              <a:t>2020 </a:t>
            </a:r>
            <a:r>
              <a:rPr lang="en-GB" sz="1800">
                <a:solidFill>
                  <a:srgbClr val="50B58A"/>
                </a:solidFill>
                <a:latin typeface="Montserrat"/>
                <a:ea typeface="Montserrat"/>
                <a:cs typeface="Montserrat"/>
                <a:sym typeface="Montserrat"/>
              </a:rPr>
              <a:t>Online - David Lockie, Pragmatic</a:t>
            </a:r>
            <a:endParaRPr sz="1800">
              <a:solidFill>
                <a:srgbClr val="50B58A"/>
              </a:solidFill>
              <a:latin typeface="Montserrat"/>
              <a:ea typeface="Montserrat"/>
              <a:cs typeface="Montserrat"/>
              <a:sym typeface="Montserrat"/>
            </a:endParaRPr>
          </a:p>
        </p:txBody>
      </p:sp>
      <p:pic>
        <p:nvPicPr>
          <p:cNvPr id="57" name="Google Shape;57;p13"/>
          <p:cNvPicPr preferRelativeResize="0"/>
          <p:nvPr/>
        </p:nvPicPr>
        <p:blipFill>
          <a:blip r:embed="rId3">
            <a:alphaModFix/>
          </a:blip>
          <a:stretch>
            <a:fillRect/>
          </a:stretch>
        </p:blipFill>
        <p:spPr>
          <a:xfrm>
            <a:off x="86000" y="90274"/>
            <a:ext cx="1260574" cy="385775"/>
          </a:xfrm>
          <a:prstGeom prst="rect">
            <a:avLst/>
          </a:prstGeom>
          <a:noFill/>
          <a:ln>
            <a:noFill/>
          </a:ln>
        </p:spPr>
      </p:pic>
      <p:sp>
        <p:nvSpPr>
          <p:cNvPr id="58" name="Google Shape;58;p13"/>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2"/>
          <p:cNvSpPr/>
          <p:nvPr/>
        </p:nvSpPr>
        <p:spPr>
          <a:xfrm>
            <a:off x="-3450" y="-3450"/>
            <a:ext cx="9150900" cy="5150400"/>
          </a:xfrm>
          <a:prstGeom prst="rect">
            <a:avLst/>
          </a:prstGeom>
          <a:solidFill>
            <a:srgbClr val="0841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Beware the hubris</a:t>
            </a:r>
            <a:endParaRPr b="1" sz="3000">
              <a:solidFill>
                <a:srgbClr val="575756"/>
              </a:solidFill>
              <a:latin typeface="Libre Caslon Text"/>
              <a:ea typeface="Libre Caslon Text"/>
              <a:cs typeface="Libre Caslon Text"/>
              <a:sym typeface="Libre Caslon Text"/>
            </a:endParaRPr>
          </a:p>
        </p:txBody>
      </p:sp>
      <p:pic>
        <p:nvPicPr>
          <p:cNvPr id="156" name="Google Shape;156;p22"/>
          <p:cNvPicPr preferRelativeResize="0"/>
          <p:nvPr/>
        </p:nvPicPr>
        <p:blipFill>
          <a:blip r:embed="rId3">
            <a:alphaModFix/>
          </a:blip>
          <a:stretch>
            <a:fillRect/>
          </a:stretch>
        </p:blipFill>
        <p:spPr>
          <a:xfrm>
            <a:off x="2801275" y="569349"/>
            <a:ext cx="3554000" cy="838750"/>
          </a:xfrm>
          <a:prstGeom prst="rect">
            <a:avLst/>
          </a:prstGeom>
          <a:noFill/>
          <a:ln>
            <a:noFill/>
          </a:ln>
        </p:spPr>
      </p:pic>
      <p:pic>
        <p:nvPicPr>
          <p:cNvPr id="157" name="Google Shape;157;p22"/>
          <p:cNvPicPr preferRelativeResize="0"/>
          <p:nvPr/>
        </p:nvPicPr>
        <p:blipFill>
          <a:blip r:embed="rId4">
            <a:alphaModFix/>
          </a:blip>
          <a:stretch>
            <a:fillRect/>
          </a:stretch>
        </p:blipFill>
        <p:spPr>
          <a:xfrm>
            <a:off x="6355275" y="1129025"/>
            <a:ext cx="2429400" cy="1214700"/>
          </a:xfrm>
          <a:prstGeom prst="rect">
            <a:avLst/>
          </a:prstGeom>
          <a:noFill/>
          <a:ln>
            <a:noFill/>
          </a:ln>
        </p:spPr>
      </p:pic>
      <p:pic>
        <p:nvPicPr>
          <p:cNvPr id="158" name="Google Shape;158;p22"/>
          <p:cNvPicPr preferRelativeResize="0"/>
          <p:nvPr/>
        </p:nvPicPr>
        <p:blipFill>
          <a:blip r:embed="rId5">
            <a:alphaModFix/>
          </a:blip>
          <a:stretch>
            <a:fillRect/>
          </a:stretch>
        </p:blipFill>
        <p:spPr>
          <a:xfrm>
            <a:off x="6987500" y="3605525"/>
            <a:ext cx="1455100" cy="622250"/>
          </a:xfrm>
          <a:prstGeom prst="rect">
            <a:avLst/>
          </a:prstGeom>
          <a:noFill/>
          <a:ln>
            <a:noFill/>
          </a:ln>
        </p:spPr>
      </p:pic>
      <p:pic>
        <p:nvPicPr>
          <p:cNvPr id="159" name="Google Shape;159;p22"/>
          <p:cNvPicPr preferRelativeResize="0"/>
          <p:nvPr/>
        </p:nvPicPr>
        <p:blipFill>
          <a:blip r:embed="rId6">
            <a:alphaModFix/>
          </a:blip>
          <a:stretch>
            <a:fillRect/>
          </a:stretch>
        </p:blipFill>
        <p:spPr>
          <a:xfrm>
            <a:off x="2749263" y="3735402"/>
            <a:ext cx="2188814" cy="622250"/>
          </a:xfrm>
          <a:prstGeom prst="rect">
            <a:avLst/>
          </a:prstGeom>
          <a:noFill/>
          <a:ln>
            <a:noFill/>
          </a:ln>
        </p:spPr>
      </p:pic>
      <p:pic>
        <p:nvPicPr>
          <p:cNvPr id="160" name="Google Shape;160;p22"/>
          <p:cNvPicPr preferRelativeResize="0"/>
          <p:nvPr/>
        </p:nvPicPr>
        <p:blipFill>
          <a:blip r:embed="rId7">
            <a:alphaModFix/>
          </a:blip>
          <a:stretch>
            <a:fillRect/>
          </a:stretch>
        </p:blipFill>
        <p:spPr>
          <a:xfrm>
            <a:off x="469350" y="3108125"/>
            <a:ext cx="1768650" cy="1768650"/>
          </a:xfrm>
          <a:prstGeom prst="rect">
            <a:avLst/>
          </a:prstGeom>
          <a:noFill/>
          <a:ln>
            <a:noFill/>
          </a:ln>
        </p:spPr>
      </p:pic>
      <p:pic>
        <p:nvPicPr>
          <p:cNvPr id="161" name="Google Shape;161;p22"/>
          <p:cNvPicPr preferRelativeResize="0"/>
          <p:nvPr/>
        </p:nvPicPr>
        <p:blipFill>
          <a:blip r:embed="rId8">
            <a:alphaModFix/>
          </a:blip>
          <a:stretch>
            <a:fillRect/>
          </a:stretch>
        </p:blipFill>
        <p:spPr>
          <a:xfrm>
            <a:off x="619950" y="533100"/>
            <a:ext cx="1952225" cy="976113"/>
          </a:xfrm>
          <a:prstGeom prst="rect">
            <a:avLst/>
          </a:prstGeom>
          <a:noFill/>
          <a:ln>
            <a:noFill/>
          </a:ln>
        </p:spPr>
      </p:pic>
      <p:sp>
        <p:nvSpPr>
          <p:cNvPr id="162" name="Google Shape;162;p22"/>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pic>
        <p:nvPicPr>
          <p:cNvPr id="163" name="Google Shape;163;p22"/>
          <p:cNvPicPr preferRelativeResize="0"/>
          <p:nvPr/>
        </p:nvPicPr>
        <p:blipFill>
          <a:blip r:embed="rId9">
            <a:alphaModFix/>
          </a:blip>
          <a:stretch>
            <a:fillRect/>
          </a:stretch>
        </p:blipFill>
        <p:spPr>
          <a:xfrm>
            <a:off x="5114162" y="2308425"/>
            <a:ext cx="1629901" cy="1629901"/>
          </a:xfrm>
          <a:prstGeom prst="rect">
            <a:avLst/>
          </a:prstGeom>
          <a:noFill/>
          <a:ln>
            <a:noFill/>
          </a:ln>
        </p:spPr>
      </p:pic>
      <p:pic>
        <p:nvPicPr>
          <p:cNvPr id="164" name="Google Shape;164;p22"/>
          <p:cNvPicPr preferRelativeResize="0"/>
          <p:nvPr/>
        </p:nvPicPr>
        <p:blipFill>
          <a:blip r:embed="rId10">
            <a:alphaModFix/>
          </a:blip>
          <a:stretch>
            <a:fillRect/>
          </a:stretch>
        </p:blipFill>
        <p:spPr>
          <a:xfrm>
            <a:off x="6923925" y="241300"/>
            <a:ext cx="1952225" cy="6776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200"/>
                                        <p:tgtEl>
                                          <p:spTgt spid="156"/>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par>
                          <p:cTn fill="hold">
                            <p:stCondLst>
                              <p:cond delay="62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par>
                          <p:cTn fill="hold">
                            <p:stCondLst>
                              <p:cond delay="72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par>
                          <p:cTn fill="hold">
                            <p:stCondLst>
                              <p:cond delay="8200"/>
                            </p:stCondLst>
                            <p:childTnLst>
                              <p:par>
                                <p:cTn fill="hold" nodeType="afterEffect" presetClass="exit" presetID="10" presetSubtype="0">
                                  <p:stCondLst>
                                    <p:cond delay="0"/>
                                  </p:stCondLst>
                                  <p:childTnLst>
                                    <p:animEffect filter="fade" transition="out">
                                      <p:cBhvr>
                                        <p:cTn dur="1000"/>
                                        <p:tgtEl>
                                          <p:spTgt spid="156"/>
                                        </p:tgtEl>
                                      </p:cBhvr>
                                    </p:animEffect>
                                    <p:set>
                                      <p:cBhvr>
                                        <p:cTn dur="1" fill="hold">
                                          <p:stCondLst>
                                            <p:cond delay="1000"/>
                                          </p:stCondLst>
                                        </p:cTn>
                                        <p:tgtEl>
                                          <p:spTgt spid="1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7"/>
                                        </p:tgtEl>
                                      </p:cBhvr>
                                    </p:animEffect>
                                    <p:set>
                                      <p:cBhvr>
                                        <p:cTn dur="1" fill="hold">
                                          <p:stCondLst>
                                            <p:cond delay="1000"/>
                                          </p:stCondLst>
                                        </p:cTn>
                                        <p:tgtEl>
                                          <p:spTgt spid="1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8"/>
                                        </p:tgtEl>
                                      </p:cBhvr>
                                    </p:animEffect>
                                    <p:set>
                                      <p:cBhvr>
                                        <p:cTn dur="1" fill="hold">
                                          <p:stCondLst>
                                            <p:cond delay="1000"/>
                                          </p:stCondLst>
                                        </p:cTn>
                                        <p:tgtEl>
                                          <p:spTgt spid="1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9"/>
                                        </p:tgtEl>
                                      </p:cBhvr>
                                    </p:animEffect>
                                    <p:set>
                                      <p:cBhvr>
                                        <p:cTn dur="1" fill="hold">
                                          <p:stCondLst>
                                            <p:cond delay="1000"/>
                                          </p:stCondLst>
                                        </p:cTn>
                                        <p:tgtEl>
                                          <p:spTgt spid="1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0"/>
                                        </p:tgtEl>
                                      </p:cBhvr>
                                    </p:animEffect>
                                    <p:set>
                                      <p:cBhvr>
                                        <p:cTn dur="1" fill="hold">
                                          <p:stCondLst>
                                            <p:cond delay="1000"/>
                                          </p:stCondLst>
                                        </p:cTn>
                                        <p:tgtEl>
                                          <p:spTgt spid="16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3"/>
                                        </p:tgtEl>
                                      </p:cBhvr>
                                    </p:animEffect>
                                    <p:set>
                                      <p:cBhvr>
                                        <p:cTn dur="1" fill="hold">
                                          <p:stCondLst>
                                            <p:cond delay="1000"/>
                                          </p:stCondLst>
                                        </p:cTn>
                                        <p:tgtEl>
                                          <p:spTgt spid="16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1"/>
                                        </p:tgtEl>
                                      </p:cBhvr>
                                    </p:animEffect>
                                    <p:set>
                                      <p:cBhvr>
                                        <p:cTn dur="1" fill="hold">
                                          <p:stCondLst>
                                            <p:cond delay="1000"/>
                                          </p:stCondLst>
                                        </p:cTn>
                                        <p:tgtEl>
                                          <p:spTgt spid="16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4"/>
                                        </p:tgtEl>
                                      </p:cBhvr>
                                    </p:animEffect>
                                    <p:set>
                                      <p:cBhvr>
                                        <p:cTn dur="1" fill="hold">
                                          <p:stCondLst>
                                            <p:cond delay="1000"/>
                                          </p:stCondLst>
                                        </p:cTn>
                                        <p:tgtEl>
                                          <p:spTgt spid="1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415C"/>
        </a:solidFill>
      </p:bgPr>
    </p:bg>
    <p:spTree>
      <p:nvGrpSpPr>
        <p:cNvPr id="168" name="Shape 168"/>
        <p:cNvGrpSpPr/>
        <p:nvPr/>
      </p:nvGrpSpPr>
      <p:grpSpPr>
        <a:xfrm>
          <a:off x="0" y="0"/>
          <a:ext cx="0" cy="0"/>
          <a:chOff x="0" y="0"/>
          <a:chExt cx="0" cy="0"/>
        </a:xfrm>
      </p:grpSpPr>
      <p:sp>
        <p:nvSpPr>
          <p:cNvPr id="169" name="Google Shape;169;p23"/>
          <p:cNvSpPr txBox="1"/>
          <p:nvPr/>
        </p:nvSpPr>
        <p:spPr>
          <a:xfrm rot="-5400000">
            <a:off x="7238650" y="1662650"/>
            <a:ext cx="35679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D9D9D9"/>
                </a:solidFill>
                <a:latin typeface="Montserrat"/>
                <a:ea typeface="Montserrat"/>
                <a:cs typeface="Montserrat"/>
                <a:sym typeface="Montserrat"/>
              </a:rPr>
              <a:t>https://www.filmstories.co.uk/features/the-terminator-sequel-trilogies-that-never-were/</a:t>
            </a:r>
            <a:endParaRPr sz="600">
              <a:solidFill>
                <a:srgbClr val="D9D9D9"/>
              </a:solidFill>
              <a:latin typeface="Montserrat"/>
              <a:ea typeface="Montserrat"/>
              <a:cs typeface="Montserrat"/>
              <a:sym typeface="Montserrat"/>
            </a:endParaRPr>
          </a:p>
        </p:txBody>
      </p:sp>
      <p:pic>
        <p:nvPicPr>
          <p:cNvPr id="170" name="Google Shape;170;p23"/>
          <p:cNvPicPr preferRelativeResize="0"/>
          <p:nvPr/>
        </p:nvPicPr>
        <p:blipFill>
          <a:blip r:embed="rId3">
            <a:alphaModFix/>
          </a:blip>
          <a:stretch>
            <a:fillRect/>
          </a:stretch>
        </p:blipFill>
        <p:spPr>
          <a:xfrm>
            <a:off x="928688" y="0"/>
            <a:ext cx="7286625" cy="5143500"/>
          </a:xfrm>
          <a:prstGeom prst="rect">
            <a:avLst/>
          </a:prstGeom>
          <a:noFill/>
          <a:ln>
            <a:noFill/>
          </a:ln>
        </p:spPr>
      </p:pic>
      <p:sp>
        <p:nvSpPr>
          <p:cNvPr id="171" name="Google Shape;171;p23"/>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What is AI?</a:t>
            </a:r>
            <a:endParaRPr b="1" sz="3000">
              <a:solidFill>
                <a:srgbClr val="575756"/>
              </a:solidFill>
              <a:latin typeface="Libre Caslon Text"/>
              <a:ea typeface="Libre Caslon Text"/>
              <a:cs typeface="Libre Caslon Text"/>
              <a:sym typeface="Libre Caslon Text"/>
            </a:endParaRPr>
          </a:p>
        </p:txBody>
      </p:sp>
      <p:sp>
        <p:nvSpPr>
          <p:cNvPr id="178" name="Google Shape;178;p24"/>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5"/>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AI isn’t a single technology</a:t>
            </a:r>
            <a:endParaRPr b="1" sz="3000">
              <a:solidFill>
                <a:srgbClr val="575756"/>
              </a:solidFill>
              <a:latin typeface="Libre Caslon Text"/>
              <a:ea typeface="Libre Caslon Text"/>
              <a:cs typeface="Libre Caslon Text"/>
              <a:sym typeface="Libre Caslon Text"/>
            </a:endParaRPr>
          </a:p>
        </p:txBody>
      </p:sp>
      <p:sp>
        <p:nvSpPr>
          <p:cNvPr id="185" name="Google Shape;185;p25"/>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
        <p:nvSpPr>
          <p:cNvPr id="186" name="Google Shape;186;p25"/>
          <p:cNvSpPr txBox="1"/>
          <p:nvPr/>
        </p:nvSpPr>
        <p:spPr>
          <a:xfrm>
            <a:off x="537750" y="-3318575"/>
            <a:ext cx="7040100" cy="86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The AI Cloud</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Proprietary, Homegrown AI Languages</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AI Chipsets</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Cognitive Computing</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Bots</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Marketplaces For AI Algorithms</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More Consolidation in AI</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Consumer-Grade AI Applications Debut</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Digital Assistants Become Ubiquitous</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A Bigger Role For Ambient Interfaces</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Deep Linking Everywhere</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Making AI Explain Itself</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Accountability and Trust</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Hidden Bias Leads To Big Problems</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China’s AI Boom</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Real-Time Machine Learning</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Natural Language Understanding (NLU)</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Machine Reading Comprehension (MRC)</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Natural Language Generation (NLG)</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Generative Algorithms For Voice, Sound and Video</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Image Completion</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Predictive Machine Vision</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Much Faster Deep Learning</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Reinforcement Learning and Hierarchical RL</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Continuous Learning</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Clr>
                <a:schemeClr val="dk1"/>
              </a:buClr>
              <a:buSzPts val="1100"/>
              <a:buFont typeface="Arial"/>
              <a:buNone/>
            </a:pPr>
            <a:r>
              <a:rPr b="1" lang="en-GB" sz="2000">
                <a:solidFill>
                  <a:srgbClr val="FFFFFF"/>
                </a:solidFill>
                <a:latin typeface="Libre Caslon Text"/>
                <a:ea typeface="Libre Caslon Text"/>
                <a:cs typeface="Libre Caslon Text"/>
                <a:sym typeface="Libre Caslon Text"/>
              </a:rPr>
              <a:t>Multitask Learning</a:t>
            </a:r>
            <a:endParaRPr b="1" sz="2000">
              <a:solidFill>
                <a:srgbClr val="FFFFFF"/>
              </a:solidFill>
              <a:latin typeface="Libre Caslon Text"/>
              <a:ea typeface="Libre Caslon Text"/>
              <a:cs typeface="Libre Caslon Text"/>
              <a:sym typeface="Libre Caslon Text"/>
            </a:endParaRPr>
          </a:p>
          <a:p>
            <a:pPr indent="0" lvl="0" marL="0" rtl="0" algn="l">
              <a:spcBef>
                <a:spcPts val="0"/>
              </a:spcBef>
              <a:spcAft>
                <a:spcPts val="0"/>
              </a:spcAft>
              <a:buNone/>
            </a:pPr>
            <a:r>
              <a:rPr b="1" lang="en-GB" sz="2000">
                <a:solidFill>
                  <a:srgbClr val="FFFFFF"/>
                </a:solidFill>
                <a:latin typeface="Libre Caslon Text"/>
                <a:ea typeface="Libre Caslon Text"/>
                <a:cs typeface="Libre Caslon Text"/>
                <a:sym typeface="Libre Caslon Text"/>
              </a:rPr>
              <a:t>Adversarial Machine Learning</a:t>
            </a:r>
            <a:endParaRPr b="1" sz="2000">
              <a:solidFill>
                <a:srgbClr val="FFFFFF"/>
              </a:solidFill>
              <a:latin typeface="Libre Caslon Text"/>
              <a:ea typeface="Libre Caslon Text"/>
              <a:cs typeface="Libre Caslon Text"/>
              <a:sym typeface="Libre Caslon Text"/>
            </a:endParaRPr>
          </a:p>
        </p:txBody>
      </p:sp>
      <p:sp>
        <p:nvSpPr>
          <p:cNvPr id="187" name="Google Shape;187;p25"/>
          <p:cNvSpPr txBox="1"/>
          <p:nvPr/>
        </p:nvSpPr>
        <p:spPr>
          <a:xfrm rot="-5400000">
            <a:off x="7238650" y="1662650"/>
            <a:ext cx="3567900" cy="24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600">
                <a:solidFill>
                  <a:srgbClr val="D9D9D9"/>
                </a:solidFill>
                <a:latin typeface="Montserrat"/>
                <a:ea typeface="Montserrat"/>
                <a:cs typeface="Montserrat"/>
                <a:sym typeface="Montserrat"/>
              </a:rPr>
              <a:t>https://medium.com/@webbmedia/2019-emerging-tech-trends-1ecf2f7a3bed</a:t>
            </a:r>
            <a:endParaRPr sz="600">
              <a:solidFill>
                <a:srgbClr val="D9D9D9"/>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4"/>
                                        </p:tgtEl>
                                      </p:cBhvr>
                                    </p:animEffect>
                                    <p:set>
                                      <p:cBhvr>
                                        <p:cTn dur="1" fill="hold">
                                          <p:stCondLst>
                                            <p:cond delay="1000"/>
                                          </p:stCondLst>
                                        </p:cTn>
                                        <p:tgtEl>
                                          <p:spTgt spid="18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2400"/>
                                        <p:tgtEl>
                                          <p:spTgt spid="1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6"/>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AI is about knowledge</a:t>
            </a:r>
            <a:endParaRPr b="1" sz="3000">
              <a:solidFill>
                <a:srgbClr val="575756"/>
              </a:solidFill>
              <a:latin typeface="Libre Caslon Text"/>
              <a:ea typeface="Libre Caslon Text"/>
              <a:cs typeface="Libre Caslon Text"/>
              <a:sym typeface="Libre Caslon Text"/>
            </a:endParaRPr>
          </a:p>
        </p:txBody>
      </p:sp>
      <p:sp>
        <p:nvSpPr>
          <p:cNvPr id="194" name="Google Shape;194;p26"/>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7"/>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00" name="Google Shape;200;p27"/>
          <p:cNvGraphicFramePr/>
          <p:nvPr/>
        </p:nvGraphicFramePr>
        <p:xfrm>
          <a:off x="952500" y="1171650"/>
          <a:ext cx="3000000" cy="3000000"/>
        </p:xfrm>
        <a:graphic>
          <a:graphicData uri="http://schemas.openxmlformats.org/drawingml/2006/table">
            <a:tbl>
              <a:tblPr>
                <a:noFill/>
                <a:tableStyleId>{20711FB6-F90E-4702-8A88-26951F92FCE5}</a:tableStyleId>
              </a:tblPr>
              <a:tblGrid>
                <a:gridCol w="1942275"/>
                <a:gridCol w="5296725"/>
              </a:tblGrid>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Wisdom</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Revert the site back to pre-Akismet update and notify the site administrator there’s been a problem</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Understanding</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There was a problem updating Akismet because it triggered a fatal PHP error</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Knowledge</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An update process was started for akismet and triggered a fatal PHP error</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Information</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i="1" lang="en-GB">
                          <a:solidFill>
                            <a:srgbClr val="FFFFFF"/>
                          </a:solidFill>
                          <a:latin typeface="Montserrat"/>
                          <a:ea typeface="Montserrat"/>
                          <a:cs typeface="Montserrat"/>
                          <a:sym typeface="Montserrat"/>
                        </a:rPr>
                        <a:t>akismet </a:t>
                      </a:r>
                      <a:r>
                        <a:rPr lang="en-GB">
                          <a:solidFill>
                            <a:srgbClr val="FFFFFF"/>
                          </a:solidFill>
                          <a:latin typeface="Montserrat"/>
                          <a:ea typeface="Montserrat"/>
                          <a:cs typeface="Montserrat"/>
                          <a:sym typeface="Montserrat"/>
                        </a:rPr>
                        <a:t>is a plugin, </a:t>
                      </a:r>
                      <a:r>
                        <a:rPr i="1" lang="en-GB">
                          <a:solidFill>
                            <a:srgbClr val="FFFFFF"/>
                          </a:solidFill>
                          <a:latin typeface="Montserrat"/>
                          <a:ea typeface="Montserrat"/>
                          <a:cs typeface="Montserrat"/>
                          <a:sym typeface="Montserrat"/>
                        </a:rPr>
                        <a:t>update started</a:t>
                      </a:r>
                      <a:r>
                        <a:rPr lang="en-GB">
                          <a:solidFill>
                            <a:srgbClr val="FFFFFF"/>
                          </a:solidFill>
                          <a:latin typeface="Montserrat"/>
                          <a:ea typeface="Montserrat"/>
                          <a:cs typeface="Montserrat"/>
                          <a:sym typeface="Montserrat"/>
                        </a:rPr>
                        <a:t> is an action, </a:t>
                      </a:r>
                      <a:r>
                        <a:rPr i="1" lang="en-GB">
                          <a:solidFill>
                            <a:srgbClr val="FFFFFF"/>
                          </a:solidFill>
                          <a:latin typeface="Montserrat"/>
                          <a:ea typeface="Montserrat"/>
                          <a:cs typeface="Montserrat"/>
                          <a:sym typeface="Montserrat"/>
                        </a:rPr>
                        <a:t>fatal error</a:t>
                      </a:r>
                      <a:r>
                        <a:rPr lang="en-GB">
                          <a:solidFill>
                            <a:srgbClr val="FFFFFF"/>
                          </a:solidFill>
                          <a:latin typeface="Montserrat"/>
                          <a:ea typeface="Montserrat"/>
                          <a:cs typeface="Montserrat"/>
                          <a:sym typeface="Montserrat"/>
                        </a:rPr>
                        <a:t> is a PHP error</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Data</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 “akismet”, “update started”, “fatal error”</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
        <p:nvSpPr>
          <p:cNvPr id="201" name="Google Shape;201;p27"/>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5" name="Shape 205"/>
        <p:cNvGrpSpPr/>
        <p:nvPr/>
      </p:nvGrpSpPr>
      <p:grpSpPr>
        <a:xfrm>
          <a:off x="0" y="0"/>
          <a:ext cx="0" cy="0"/>
          <a:chOff x="0" y="0"/>
          <a:chExt cx="0" cy="0"/>
        </a:xfrm>
      </p:grpSpPr>
      <p:sp>
        <p:nvSpPr>
          <p:cNvPr id="206" name="Google Shape;206;p28"/>
          <p:cNvSpPr txBox="1"/>
          <p:nvPr/>
        </p:nvSpPr>
        <p:spPr>
          <a:xfrm>
            <a:off x="537750" y="9793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AI outcomes</a:t>
            </a:r>
            <a:endParaRPr b="1" sz="3000">
              <a:solidFill>
                <a:srgbClr val="575756"/>
              </a:solidFill>
              <a:latin typeface="Libre Caslon Text"/>
              <a:ea typeface="Libre Caslon Text"/>
              <a:cs typeface="Libre Caslon Text"/>
              <a:sym typeface="Libre Caslon Text"/>
            </a:endParaRPr>
          </a:p>
        </p:txBody>
      </p:sp>
      <p:pic>
        <p:nvPicPr>
          <p:cNvPr id="207" name="Google Shape;207;p28"/>
          <p:cNvPicPr preferRelativeResize="0"/>
          <p:nvPr/>
        </p:nvPicPr>
        <p:blipFill>
          <a:blip r:embed="rId3">
            <a:alphaModFix/>
          </a:blip>
          <a:stretch>
            <a:fillRect/>
          </a:stretch>
        </p:blipFill>
        <p:spPr>
          <a:xfrm>
            <a:off x="2658627" y="1975480"/>
            <a:ext cx="1335693" cy="1192526"/>
          </a:xfrm>
          <a:prstGeom prst="rect">
            <a:avLst/>
          </a:prstGeom>
          <a:noFill/>
          <a:ln>
            <a:noFill/>
          </a:ln>
        </p:spPr>
      </p:pic>
      <p:pic>
        <p:nvPicPr>
          <p:cNvPr id="208" name="Google Shape;208;p28"/>
          <p:cNvPicPr preferRelativeResize="0"/>
          <p:nvPr/>
        </p:nvPicPr>
        <p:blipFill>
          <a:blip r:embed="rId4">
            <a:alphaModFix/>
          </a:blip>
          <a:stretch>
            <a:fillRect/>
          </a:stretch>
        </p:blipFill>
        <p:spPr>
          <a:xfrm>
            <a:off x="3904154" y="1975480"/>
            <a:ext cx="1335693" cy="1192526"/>
          </a:xfrm>
          <a:prstGeom prst="rect">
            <a:avLst/>
          </a:prstGeom>
          <a:noFill/>
          <a:ln>
            <a:noFill/>
          </a:ln>
        </p:spPr>
      </p:pic>
      <p:pic>
        <p:nvPicPr>
          <p:cNvPr id="209" name="Google Shape;209;p28"/>
          <p:cNvPicPr preferRelativeResize="0"/>
          <p:nvPr/>
        </p:nvPicPr>
        <p:blipFill>
          <a:blip r:embed="rId5">
            <a:alphaModFix/>
          </a:blip>
          <a:stretch>
            <a:fillRect/>
          </a:stretch>
        </p:blipFill>
        <p:spPr>
          <a:xfrm>
            <a:off x="7640732" y="1975480"/>
            <a:ext cx="1335693" cy="1192526"/>
          </a:xfrm>
          <a:prstGeom prst="rect">
            <a:avLst/>
          </a:prstGeom>
          <a:noFill/>
          <a:ln>
            <a:noFill/>
          </a:ln>
        </p:spPr>
      </p:pic>
      <p:pic>
        <p:nvPicPr>
          <p:cNvPr id="210" name="Google Shape;210;p28"/>
          <p:cNvPicPr preferRelativeResize="0"/>
          <p:nvPr/>
        </p:nvPicPr>
        <p:blipFill>
          <a:blip r:embed="rId6">
            <a:alphaModFix/>
          </a:blip>
          <a:stretch>
            <a:fillRect/>
          </a:stretch>
        </p:blipFill>
        <p:spPr>
          <a:xfrm>
            <a:off x="6395206" y="1975480"/>
            <a:ext cx="1335693" cy="1192526"/>
          </a:xfrm>
          <a:prstGeom prst="rect">
            <a:avLst/>
          </a:prstGeom>
          <a:noFill/>
          <a:ln>
            <a:noFill/>
          </a:ln>
        </p:spPr>
      </p:pic>
      <p:pic>
        <p:nvPicPr>
          <p:cNvPr id="211" name="Google Shape;211;p28"/>
          <p:cNvPicPr preferRelativeResize="0"/>
          <p:nvPr/>
        </p:nvPicPr>
        <p:blipFill>
          <a:blip r:embed="rId7">
            <a:alphaModFix/>
          </a:blip>
          <a:stretch>
            <a:fillRect/>
          </a:stretch>
        </p:blipFill>
        <p:spPr>
          <a:xfrm>
            <a:off x="1413101" y="1975480"/>
            <a:ext cx="1335693" cy="1192526"/>
          </a:xfrm>
          <a:prstGeom prst="rect">
            <a:avLst/>
          </a:prstGeom>
          <a:noFill/>
          <a:ln>
            <a:noFill/>
          </a:ln>
        </p:spPr>
      </p:pic>
      <p:pic>
        <p:nvPicPr>
          <p:cNvPr id="212" name="Google Shape;212;p28"/>
          <p:cNvPicPr preferRelativeResize="0"/>
          <p:nvPr/>
        </p:nvPicPr>
        <p:blipFill>
          <a:blip r:embed="rId8">
            <a:alphaModFix/>
          </a:blip>
          <a:stretch>
            <a:fillRect/>
          </a:stretch>
        </p:blipFill>
        <p:spPr>
          <a:xfrm>
            <a:off x="167575" y="1975480"/>
            <a:ext cx="1335693" cy="1192526"/>
          </a:xfrm>
          <a:prstGeom prst="rect">
            <a:avLst/>
          </a:prstGeom>
          <a:noFill/>
          <a:ln>
            <a:noFill/>
          </a:ln>
        </p:spPr>
      </p:pic>
      <p:pic>
        <p:nvPicPr>
          <p:cNvPr id="213" name="Google Shape;213;p28"/>
          <p:cNvPicPr preferRelativeResize="0"/>
          <p:nvPr/>
        </p:nvPicPr>
        <p:blipFill>
          <a:blip r:embed="rId9">
            <a:alphaModFix/>
          </a:blip>
          <a:stretch>
            <a:fillRect/>
          </a:stretch>
        </p:blipFill>
        <p:spPr>
          <a:xfrm>
            <a:off x="5149680" y="1975480"/>
            <a:ext cx="1335693" cy="1192526"/>
          </a:xfrm>
          <a:prstGeom prst="rect">
            <a:avLst/>
          </a:prstGeom>
          <a:noFill/>
          <a:ln>
            <a:noFill/>
          </a:ln>
        </p:spPr>
      </p:pic>
      <p:sp>
        <p:nvSpPr>
          <p:cNvPr id="214" name="Google Shape;214;p28"/>
          <p:cNvSpPr txBox="1"/>
          <p:nvPr/>
        </p:nvSpPr>
        <p:spPr>
          <a:xfrm>
            <a:off x="285221" y="3327475"/>
            <a:ext cx="11004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ontserrat"/>
                <a:ea typeface="Montserrat"/>
                <a:cs typeface="Montserrat"/>
                <a:sym typeface="Montserrat"/>
              </a:rPr>
              <a:t>Perception</a:t>
            </a:r>
            <a:endParaRPr b="1" sz="1200">
              <a:solidFill>
                <a:srgbClr val="FFFFFF"/>
              </a:solidFill>
              <a:latin typeface="Montserrat"/>
              <a:ea typeface="Montserrat"/>
              <a:cs typeface="Montserrat"/>
              <a:sym typeface="Montserrat"/>
            </a:endParaRPr>
          </a:p>
        </p:txBody>
      </p:sp>
      <p:sp>
        <p:nvSpPr>
          <p:cNvPr id="215" name="Google Shape;215;p28"/>
          <p:cNvSpPr txBox="1"/>
          <p:nvPr/>
        </p:nvSpPr>
        <p:spPr>
          <a:xfrm>
            <a:off x="1499848" y="3327475"/>
            <a:ext cx="11622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ontserrat"/>
                <a:ea typeface="Montserrat"/>
                <a:cs typeface="Montserrat"/>
                <a:sym typeface="Montserrat"/>
              </a:rPr>
              <a:t>Notification</a:t>
            </a:r>
            <a:endParaRPr b="1" sz="1200">
              <a:solidFill>
                <a:srgbClr val="FFFFFF"/>
              </a:solidFill>
              <a:latin typeface="Montserrat"/>
              <a:ea typeface="Montserrat"/>
              <a:cs typeface="Montserrat"/>
              <a:sym typeface="Montserrat"/>
            </a:endParaRPr>
          </a:p>
        </p:txBody>
      </p:sp>
      <p:sp>
        <p:nvSpPr>
          <p:cNvPr id="216" name="Google Shape;216;p28"/>
          <p:cNvSpPr txBox="1"/>
          <p:nvPr/>
        </p:nvSpPr>
        <p:spPr>
          <a:xfrm>
            <a:off x="2776275" y="3327475"/>
            <a:ext cx="11004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ontserrat"/>
                <a:ea typeface="Montserrat"/>
                <a:cs typeface="Montserrat"/>
                <a:sym typeface="Montserrat"/>
              </a:rPr>
              <a:t>Suggestion</a:t>
            </a:r>
            <a:endParaRPr b="1" sz="1200">
              <a:solidFill>
                <a:srgbClr val="FFFFFF"/>
              </a:solidFill>
              <a:latin typeface="Montserrat"/>
              <a:ea typeface="Montserrat"/>
              <a:cs typeface="Montserrat"/>
              <a:sym typeface="Montserrat"/>
            </a:endParaRPr>
          </a:p>
        </p:txBody>
      </p:sp>
      <p:sp>
        <p:nvSpPr>
          <p:cNvPr id="217" name="Google Shape;217;p28"/>
          <p:cNvSpPr txBox="1"/>
          <p:nvPr/>
        </p:nvSpPr>
        <p:spPr>
          <a:xfrm>
            <a:off x="3987613" y="3327475"/>
            <a:ext cx="11622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ontserrat"/>
                <a:ea typeface="Montserrat"/>
                <a:cs typeface="Montserrat"/>
                <a:sym typeface="Montserrat"/>
              </a:rPr>
              <a:t>Automation</a:t>
            </a:r>
            <a:endParaRPr b="1" sz="1200">
              <a:solidFill>
                <a:srgbClr val="FFFFFF"/>
              </a:solidFill>
              <a:latin typeface="Montserrat"/>
              <a:ea typeface="Montserrat"/>
              <a:cs typeface="Montserrat"/>
              <a:sym typeface="Montserrat"/>
            </a:endParaRPr>
          </a:p>
        </p:txBody>
      </p:sp>
      <p:sp>
        <p:nvSpPr>
          <p:cNvPr id="218" name="Google Shape;218;p28"/>
          <p:cNvSpPr txBox="1"/>
          <p:nvPr/>
        </p:nvSpPr>
        <p:spPr>
          <a:xfrm>
            <a:off x="5260750" y="3327475"/>
            <a:ext cx="11004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ontserrat"/>
                <a:ea typeface="Montserrat"/>
                <a:cs typeface="Montserrat"/>
                <a:sym typeface="Montserrat"/>
              </a:rPr>
              <a:t>Prediction</a:t>
            </a:r>
            <a:endParaRPr b="1" sz="1200">
              <a:solidFill>
                <a:srgbClr val="FFFFFF"/>
              </a:solidFill>
              <a:latin typeface="Montserrat"/>
              <a:ea typeface="Montserrat"/>
              <a:cs typeface="Montserrat"/>
              <a:sym typeface="Montserrat"/>
            </a:endParaRPr>
          </a:p>
        </p:txBody>
      </p:sp>
      <p:sp>
        <p:nvSpPr>
          <p:cNvPr id="219" name="Google Shape;219;p28"/>
          <p:cNvSpPr txBox="1"/>
          <p:nvPr/>
        </p:nvSpPr>
        <p:spPr>
          <a:xfrm>
            <a:off x="6512852" y="3327475"/>
            <a:ext cx="11004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ontserrat"/>
                <a:ea typeface="Montserrat"/>
                <a:cs typeface="Montserrat"/>
                <a:sym typeface="Montserrat"/>
              </a:rPr>
              <a:t>Prevention</a:t>
            </a:r>
            <a:endParaRPr b="1" sz="1200">
              <a:solidFill>
                <a:srgbClr val="FFFFFF"/>
              </a:solidFill>
              <a:latin typeface="Montserrat"/>
              <a:ea typeface="Montserrat"/>
              <a:cs typeface="Montserrat"/>
              <a:sym typeface="Montserrat"/>
            </a:endParaRPr>
          </a:p>
        </p:txBody>
      </p:sp>
      <p:sp>
        <p:nvSpPr>
          <p:cNvPr id="220" name="Google Shape;220;p28"/>
          <p:cNvSpPr txBox="1"/>
          <p:nvPr/>
        </p:nvSpPr>
        <p:spPr>
          <a:xfrm>
            <a:off x="7758375" y="3246475"/>
            <a:ext cx="1100400" cy="55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ontserrat"/>
                <a:ea typeface="Montserrat"/>
                <a:cs typeface="Montserrat"/>
                <a:sym typeface="Montserrat"/>
              </a:rPr>
              <a:t>Situational Awareness</a:t>
            </a:r>
            <a:endParaRPr b="1" sz="1200">
              <a:solidFill>
                <a:srgbClr val="FFFFFF"/>
              </a:solidFill>
              <a:latin typeface="Montserrat"/>
              <a:ea typeface="Montserrat"/>
              <a:cs typeface="Montserrat"/>
              <a:sym typeface="Montserrat"/>
            </a:endParaRPr>
          </a:p>
        </p:txBody>
      </p:sp>
      <p:sp>
        <p:nvSpPr>
          <p:cNvPr id="221" name="Google Shape;221;p28"/>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25" name="Shape 225"/>
        <p:cNvGrpSpPr/>
        <p:nvPr/>
      </p:nvGrpSpPr>
      <p:grpSpPr>
        <a:xfrm>
          <a:off x="0" y="0"/>
          <a:ext cx="0" cy="0"/>
          <a:chOff x="0" y="0"/>
          <a:chExt cx="0" cy="0"/>
        </a:xfrm>
      </p:grpSpPr>
      <p:pic>
        <p:nvPicPr>
          <p:cNvPr id="226" name="Google Shape;226;p29"/>
          <p:cNvPicPr preferRelativeResize="0"/>
          <p:nvPr/>
        </p:nvPicPr>
        <p:blipFill>
          <a:blip r:embed="rId3">
            <a:alphaModFix/>
          </a:blip>
          <a:stretch>
            <a:fillRect/>
          </a:stretch>
        </p:blipFill>
        <p:spPr>
          <a:xfrm>
            <a:off x="0" y="0"/>
            <a:ext cx="9144000" cy="5147912"/>
          </a:xfrm>
          <a:prstGeom prst="rect">
            <a:avLst/>
          </a:prstGeom>
          <a:noFill/>
          <a:ln>
            <a:noFill/>
          </a:ln>
        </p:spPr>
      </p:pic>
      <p:sp>
        <p:nvSpPr>
          <p:cNvPr id="227" name="Google Shape;227;p29"/>
          <p:cNvSpPr txBox="1"/>
          <p:nvPr/>
        </p:nvSpPr>
        <p:spPr>
          <a:xfrm>
            <a:off x="537750" y="2274750"/>
            <a:ext cx="5385900" cy="5940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The travelling salesperson</a:t>
            </a:r>
            <a:endParaRPr b="1" sz="3000">
              <a:solidFill>
                <a:srgbClr val="575756"/>
              </a:solidFill>
              <a:latin typeface="Libre Caslon Text"/>
              <a:ea typeface="Libre Caslon Text"/>
              <a:cs typeface="Libre Caslon Text"/>
              <a:sym typeface="Libre Caslon Text"/>
            </a:endParaRPr>
          </a:p>
        </p:txBody>
      </p:sp>
      <p:sp>
        <p:nvSpPr>
          <p:cNvPr id="228" name="Google Shape;228;p29"/>
          <p:cNvSpPr txBox="1"/>
          <p:nvPr/>
        </p:nvSpPr>
        <p:spPr>
          <a:xfrm rot="-5400000">
            <a:off x="7436500" y="1464750"/>
            <a:ext cx="3172200" cy="243000"/>
          </a:xfrm>
          <a:prstGeom prst="rect">
            <a:avLst/>
          </a:prstGeom>
          <a:solidFill>
            <a:srgbClr val="000000"/>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600">
                <a:solidFill>
                  <a:srgbClr val="D9D9D9"/>
                </a:solidFill>
                <a:latin typeface="Montserrat"/>
                <a:ea typeface="Montserrat"/>
                <a:cs typeface="Montserrat"/>
                <a:sym typeface="Montserrat"/>
              </a:rPr>
              <a:t>https://hi.stamen.com/just-the-streets-maam-f423fd694674?gi=fc0bdc089efc</a:t>
            </a:r>
            <a:endParaRPr sz="600">
              <a:solidFill>
                <a:srgbClr val="D9D9D9"/>
              </a:solidFill>
              <a:latin typeface="Montserrat"/>
              <a:ea typeface="Montserrat"/>
              <a:cs typeface="Montserrat"/>
              <a:sym typeface="Montserrat"/>
            </a:endParaRPr>
          </a:p>
        </p:txBody>
      </p:sp>
      <p:sp>
        <p:nvSpPr>
          <p:cNvPr id="229" name="Google Shape;229;p29"/>
          <p:cNvSpPr txBox="1"/>
          <p:nvPr/>
        </p:nvSpPr>
        <p:spPr>
          <a:xfrm>
            <a:off x="50475" y="25350"/>
            <a:ext cx="1016400" cy="3141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33" name="Shape 233"/>
        <p:cNvGrpSpPr/>
        <p:nvPr/>
      </p:nvGrpSpPr>
      <p:grpSpPr>
        <a:xfrm>
          <a:off x="0" y="0"/>
          <a:ext cx="0" cy="0"/>
          <a:chOff x="0" y="0"/>
          <a:chExt cx="0" cy="0"/>
        </a:xfrm>
      </p:grpSpPr>
      <p:pic>
        <p:nvPicPr>
          <p:cNvPr id="234" name="Google Shape;234;p30"/>
          <p:cNvPicPr preferRelativeResize="0"/>
          <p:nvPr/>
        </p:nvPicPr>
        <p:blipFill>
          <a:blip r:embed="rId3">
            <a:alphaModFix/>
          </a:blip>
          <a:stretch>
            <a:fillRect/>
          </a:stretch>
        </p:blipFill>
        <p:spPr>
          <a:xfrm>
            <a:off x="0" y="0"/>
            <a:ext cx="9144000" cy="5147912"/>
          </a:xfrm>
          <a:prstGeom prst="rect">
            <a:avLst/>
          </a:prstGeom>
          <a:noFill/>
          <a:ln>
            <a:noFill/>
          </a:ln>
        </p:spPr>
      </p:pic>
      <p:sp>
        <p:nvSpPr>
          <p:cNvPr id="235" name="Google Shape;235;p30"/>
          <p:cNvSpPr/>
          <p:nvPr/>
        </p:nvSpPr>
        <p:spPr>
          <a:xfrm>
            <a:off x="656825" y="9877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a:off x="3092925" y="33043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txBox="1"/>
          <p:nvPr/>
        </p:nvSpPr>
        <p:spPr>
          <a:xfrm>
            <a:off x="6378850" y="4214600"/>
            <a:ext cx="2621400" cy="776400"/>
          </a:xfrm>
          <a:prstGeom prst="rect">
            <a:avLst/>
          </a:prstGeom>
          <a:solidFill>
            <a:srgbClr val="000000"/>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latin typeface="Montserrat"/>
                <a:ea typeface="Montserrat"/>
                <a:cs typeface="Montserrat"/>
                <a:sym typeface="Montserrat"/>
              </a:rPr>
              <a:t>2</a:t>
            </a:r>
            <a:r>
              <a:rPr lang="en-GB">
                <a:solidFill>
                  <a:schemeClr val="lt1"/>
                </a:solidFill>
                <a:latin typeface="Montserrat"/>
                <a:ea typeface="Montserrat"/>
                <a:cs typeface="Montserrat"/>
                <a:sym typeface="Montserrat"/>
              </a:rPr>
              <a:t> stops = a few routes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Human brain is capable (maybe with an argument)</a:t>
            </a:r>
            <a:endParaRPr b="1">
              <a:solidFill>
                <a:srgbClr val="FF0000"/>
              </a:solidFill>
              <a:latin typeface="Montserrat"/>
              <a:ea typeface="Montserrat"/>
              <a:cs typeface="Montserrat"/>
              <a:sym typeface="Montserrat"/>
            </a:endParaRPr>
          </a:p>
        </p:txBody>
      </p:sp>
      <p:sp>
        <p:nvSpPr>
          <p:cNvPr id="238" name="Google Shape;238;p30"/>
          <p:cNvSpPr txBox="1"/>
          <p:nvPr/>
        </p:nvSpPr>
        <p:spPr>
          <a:xfrm>
            <a:off x="50475" y="25350"/>
            <a:ext cx="1016400" cy="3141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
        <p:nvSpPr>
          <p:cNvPr id="239" name="Google Shape;239;p30"/>
          <p:cNvSpPr txBox="1"/>
          <p:nvPr/>
        </p:nvSpPr>
        <p:spPr>
          <a:xfrm>
            <a:off x="537750" y="2274750"/>
            <a:ext cx="5385900" cy="5940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The travelling salesperson</a:t>
            </a:r>
            <a:endParaRPr b="1" sz="3000">
              <a:solidFill>
                <a:srgbClr val="575756"/>
              </a:solidFill>
              <a:latin typeface="Libre Caslon Text"/>
              <a:ea typeface="Libre Caslon Text"/>
              <a:cs typeface="Libre Caslon Text"/>
              <a:sym typeface="Libre Caslon Tex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3" name="Shape 243"/>
        <p:cNvGrpSpPr/>
        <p:nvPr/>
      </p:nvGrpSpPr>
      <p:grpSpPr>
        <a:xfrm>
          <a:off x="0" y="0"/>
          <a:ext cx="0" cy="0"/>
          <a:chOff x="0" y="0"/>
          <a:chExt cx="0" cy="0"/>
        </a:xfrm>
      </p:grpSpPr>
      <p:pic>
        <p:nvPicPr>
          <p:cNvPr id="244" name="Google Shape;244;p31"/>
          <p:cNvPicPr preferRelativeResize="0"/>
          <p:nvPr/>
        </p:nvPicPr>
        <p:blipFill>
          <a:blip r:embed="rId3">
            <a:alphaModFix/>
          </a:blip>
          <a:stretch>
            <a:fillRect/>
          </a:stretch>
        </p:blipFill>
        <p:spPr>
          <a:xfrm>
            <a:off x="0" y="0"/>
            <a:ext cx="9144000" cy="5147912"/>
          </a:xfrm>
          <a:prstGeom prst="rect">
            <a:avLst/>
          </a:prstGeom>
          <a:noFill/>
          <a:ln>
            <a:noFill/>
          </a:ln>
        </p:spPr>
      </p:pic>
      <p:sp>
        <p:nvSpPr>
          <p:cNvPr id="245" name="Google Shape;245;p31"/>
          <p:cNvSpPr/>
          <p:nvPr/>
        </p:nvSpPr>
        <p:spPr>
          <a:xfrm>
            <a:off x="656825" y="9877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p:nvPr/>
        </p:nvSpPr>
        <p:spPr>
          <a:xfrm>
            <a:off x="3700700" y="14234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p:nvPr/>
        </p:nvSpPr>
        <p:spPr>
          <a:xfrm>
            <a:off x="3092925" y="33043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txBox="1"/>
          <p:nvPr/>
        </p:nvSpPr>
        <p:spPr>
          <a:xfrm>
            <a:off x="6378850" y="4214600"/>
            <a:ext cx="2621400" cy="776400"/>
          </a:xfrm>
          <a:prstGeom prst="rect">
            <a:avLst/>
          </a:prstGeom>
          <a:solidFill>
            <a:srgbClr val="000000"/>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latin typeface="Montserrat"/>
                <a:ea typeface="Montserrat"/>
                <a:cs typeface="Montserrat"/>
                <a:sym typeface="Montserrat"/>
              </a:rPr>
              <a:t>10</a:t>
            </a:r>
            <a:r>
              <a:rPr lang="en-GB">
                <a:solidFill>
                  <a:schemeClr val="lt1"/>
                </a:solidFill>
                <a:latin typeface="Montserrat"/>
                <a:ea typeface="Montserrat"/>
                <a:cs typeface="Montserrat"/>
                <a:sym typeface="Montserrat"/>
              </a:rPr>
              <a:t> stops = 3M routes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 1M calculations/s</a:t>
            </a:r>
            <a:br>
              <a:rPr lang="en-GB">
                <a:solidFill>
                  <a:schemeClr val="lt1"/>
                </a:solidFill>
                <a:latin typeface="Montserrat"/>
                <a:ea typeface="Montserrat"/>
                <a:cs typeface="Montserrat"/>
                <a:sym typeface="Montserrat"/>
              </a:rPr>
            </a:br>
            <a:r>
              <a:rPr lang="en-GB">
                <a:solidFill>
                  <a:schemeClr val="lt1"/>
                </a:solidFill>
                <a:latin typeface="Montserrat"/>
                <a:ea typeface="Montserrat"/>
                <a:cs typeface="Montserrat"/>
                <a:sym typeface="Montserrat"/>
              </a:rPr>
              <a:t>= </a:t>
            </a:r>
            <a:r>
              <a:rPr b="1" lang="en-GB">
                <a:solidFill>
                  <a:srgbClr val="FF0000"/>
                </a:solidFill>
                <a:latin typeface="Montserrat"/>
                <a:ea typeface="Montserrat"/>
                <a:cs typeface="Montserrat"/>
                <a:sym typeface="Montserrat"/>
              </a:rPr>
              <a:t>4s</a:t>
            </a:r>
            <a:endParaRPr b="1">
              <a:solidFill>
                <a:srgbClr val="FF0000"/>
              </a:solidFill>
              <a:latin typeface="Montserrat"/>
              <a:ea typeface="Montserrat"/>
              <a:cs typeface="Montserrat"/>
              <a:sym typeface="Montserrat"/>
            </a:endParaRPr>
          </a:p>
        </p:txBody>
      </p:sp>
      <p:sp>
        <p:nvSpPr>
          <p:cNvPr id="249" name="Google Shape;249;p31"/>
          <p:cNvSpPr/>
          <p:nvPr/>
        </p:nvSpPr>
        <p:spPr>
          <a:xfrm>
            <a:off x="5965150" y="221005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2264525" y="44747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p:nvPr/>
        </p:nvSpPr>
        <p:spPr>
          <a:xfrm>
            <a:off x="3366475" y="35793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1"/>
          <p:cNvSpPr/>
          <p:nvPr/>
        </p:nvSpPr>
        <p:spPr>
          <a:xfrm>
            <a:off x="3457975" y="2199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a:off x="524725" y="409825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8677525" y="21729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1"/>
          <p:cNvSpPr/>
          <p:nvPr/>
        </p:nvSpPr>
        <p:spPr>
          <a:xfrm>
            <a:off x="7565350" y="3950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1"/>
          <p:cNvSpPr txBox="1"/>
          <p:nvPr/>
        </p:nvSpPr>
        <p:spPr>
          <a:xfrm>
            <a:off x="50475" y="25350"/>
            <a:ext cx="1016400" cy="3141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
        <p:nvSpPr>
          <p:cNvPr id="257" name="Google Shape;257;p31"/>
          <p:cNvSpPr txBox="1"/>
          <p:nvPr/>
        </p:nvSpPr>
        <p:spPr>
          <a:xfrm>
            <a:off x="537750" y="2274750"/>
            <a:ext cx="5385900" cy="5940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The travelling salesperson</a:t>
            </a:r>
            <a:endParaRPr b="1" sz="3000">
              <a:solidFill>
                <a:srgbClr val="575756"/>
              </a:solidFill>
              <a:latin typeface="Libre Caslon Text"/>
              <a:ea typeface="Libre Caslon Text"/>
              <a:cs typeface="Libre Caslon Text"/>
              <a:sym typeface="Libre Caslon Tex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WordPress today</a:t>
            </a:r>
            <a:endParaRPr b="1" sz="3000">
              <a:solidFill>
                <a:srgbClr val="575756"/>
              </a:solidFill>
              <a:latin typeface="Libre Caslon Text"/>
              <a:ea typeface="Libre Caslon Text"/>
              <a:cs typeface="Libre Caslon Text"/>
              <a:sym typeface="Libre Caslon Text"/>
            </a:endParaRPr>
          </a:p>
        </p:txBody>
      </p:sp>
      <p:sp>
        <p:nvSpPr>
          <p:cNvPr id="65" name="Google Shape;65;p14"/>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1" name="Shape 261"/>
        <p:cNvGrpSpPr/>
        <p:nvPr/>
      </p:nvGrpSpPr>
      <p:grpSpPr>
        <a:xfrm>
          <a:off x="0" y="0"/>
          <a:ext cx="0" cy="0"/>
          <a:chOff x="0" y="0"/>
          <a:chExt cx="0" cy="0"/>
        </a:xfrm>
      </p:grpSpPr>
      <p:pic>
        <p:nvPicPr>
          <p:cNvPr id="262" name="Google Shape;262;p32"/>
          <p:cNvPicPr preferRelativeResize="0"/>
          <p:nvPr/>
        </p:nvPicPr>
        <p:blipFill>
          <a:blip r:embed="rId3">
            <a:alphaModFix/>
          </a:blip>
          <a:stretch>
            <a:fillRect/>
          </a:stretch>
        </p:blipFill>
        <p:spPr>
          <a:xfrm>
            <a:off x="0" y="0"/>
            <a:ext cx="9144000" cy="5147912"/>
          </a:xfrm>
          <a:prstGeom prst="rect">
            <a:avLst/>
          </a:prstGeom>
          <a:noFill/>
          <a:ln>
            <a:noFill/>
          </a:ln>
        </p:spPr>
      </p:pic>
      <p:sp>
        <p:nvSpPr>
          <p:cNvPr id="263" name="Google Shape;263;p32"/>
          <p:cNvSpPr/>
          <p:nvPr/>
        </p:nvSpPr>
        <p:spPr>
          <a:xfrm>
            <a:off x="656825" y="9877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2"/>
          <p:cNvSpPr/>
          <p:nvPr/>
        </p:nvSpPr>
        <p:spPr>
          <a:xfrm>
            <a:off x="3700700" y="14234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2"/>
          <p:cNvSpPr/>
          <p:nvPr/>
        </p:nvSpPr>
        <p:spPr>
          <a:xfrm>
            <a:off x="3092925" y="33043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2"/>
          <p:cNvSpPr/>
          <p:nvPr/>
        </p:nvSpPr>
        <p:spPr>
          <a:xfrm>
            <a:off x="5377950" y="40175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
          <p:cNvSpPr/>
          <p:nvPr/>
        </p:nvSpPr>
        <p:spPr>
          <a:xfrm>
            <a:off x="7825850" y="11554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2"/>
          <p:cNvSpPr txBox="1"/>
          <p:nvPr/>
        </p:nvSpPr>
        <p:spPr>
          <a:xfrm>
            <a:off x="6378850" y="4214600"/>
            <a:ext cx="2621400" cy="776400"/>
          </a:xfrm>
          <a:prstGeom prst="rect">
            <a:avLst/>
          </a:prstGeom>
          <a:solidFill>
            <a:srgbClr val="000000"/>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latin typeface="Montserrat"/>
                <a:ea typeface="Montserrat"/>
                <a:cs typeface="Montserrat"/>
                <a:sym typeface="Montserrat"/>
              </a:rPr>
              <a:t>14</a:t>
            </a:r>
            <a:r>
              <a:rPr lang="en-GB">
                <a:solidFill>
                  <a:schemeClr val="lt1"/>
                </a:solidFill>
                <a:latin typeface="Montserrat"/>
                <a:ea typeface="Montserrat"/>
                <a:cs typeface="Montserrat"/>
                <a:sym typeface="Montserrat"/>
              </a:rPr>
              <a:t> stops = 87B routes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 1M calculations/s</a:t>
            </a:r>
            <a:br>
              <a:rPr lang="en-GB">
                <a:solidFill>
                  <a:schemeClr val="lt1"/>
                </a:solidFill>
                <a:latin typeface="Montserrat"/>
                <a:ea typeface="Montserrat"/>
                <a:cs typeface="Montserrat"/>
                <a:sym typeface="Montserrat"/>
              </a:rPr>
            </a:br>
            <a:r>
              <a:rPr lang="en-GB">
                <a:solidFill>
                  <a:schemeClr val="lt1"/>
                </a:solidFill>
                <a:latin typeface="Montserrat"/>
                <a:ea typeface="Montserrat"/>
                <a:cs typeface="Montserrat"/>
                <a:sym typeface="Montserrat"/>
              </a:rPr>
              <a:t>= </a:t>
            </a:r>
            <a:r>
              <a:rPr b="1" lang="en-GB">
                <a:solidFill>
                  <a:srgbClr val="FF0000"/>
                </a:solidFill>
                <a:latin typeface="Montserrat"/>
                <a:ea typeface="Montserrat"/>
                <a:cs typeface="Montserrat"/>
                <a:sym typeface="Montserrat"/>
              </a:rPr>
              <a:t>1d</a:t>
            </a:r>
            <a:endParaRPr b="1">
              <a:solidFill>
                <a:srgbClr val="FF0000"/>
              </a:solidFill>
              <a:latin typeface="Montserrat"/>
              <a:ea typeface="Montserrat"/>
              <a:cs typeface="Montserrat"/>
              <a:sym typeface="Montserrat"/>
            </a:endParaRPr>
          </a:p>
        </p:txBody>
      </p:sp>
      <p:sp>
        <p:nvSpPr>
          <p:cNvPr id="269" name="Google Shape;269;p32"/>
          <p:cNvSpPr/>
          <p:nvPr/>
        </p:nvSpPr>
        <p:spPr>
          <a:xfrm>
            <a:off x="5965150" y="221005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p:nvPr/>
        </p:nvSpPr>
        <p:spPr>
          <a:xfrm>
            <a:off x="2264525" y="44747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2"/>
          <p:cNvSpPr/>
          <p:nvPr/>
        </p:nvSpPr>
        <p:spPr>
          <a:xfrm>
            <a:off x="3366475" y="35793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2"/>
          <p:cNvSpPr/>
          <p:nvPr/>
        </p:nvSpPr>
        <p:spPr>
          <a:xfrm>
            <a:off x="3457975" y="2199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p:cNvSpPr/>
          <p:nvPr/>
        </p:nvSpPr>
        <p:spPr>
          <a:xfrm>
            <a:off x="1689250" y="5416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2"/>
          <p:cNvSpPr/>
          <p:nvPr/>
        </p:nvSpPr>
        <p:spPr>
          <a:xfrm>
            <a:off x="524725" y="409825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2"/>
          <p:cNvSpPr/>
          <p:nvPr/>
        </p:nvSpPr>
        <p:spPr>
          <a:xfrm>
            <a:off x="8677525" y="21729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2"/>
          <p:cNvSpPr/>
          <p:nvPr/>
        </p:nvSpPr>
        <p:spPr>
          <a:xfrm>
            <a:off x="4866050" y="16979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2"/>
          <p:cNvSpPr/>
          <p:nvPr/>
        </p:nvSpPr>
        <p:spPr>
          <a:xfrm>
            <a:off x="7565350" y="3950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nvSpPr>
        <p:spPr>
          <a:xfrm>
            <a:off x="50475" y="25350"/>
            <a:ext cx="1016400" cy="3141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
        <p:nvSpPr>
          <p:cNvPr id="279" name="Google Shape;279;p32"/>
          <p:cNvSpPr txBox="1"/>
          <p:nvPr/>
        </p:nvSpPr>
        <p:spPr>
          <a:xfrm>
            <a:off x="537750" y="2274750"/>
            <a:ext cx="5385900" cy="5940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The travelling salesperson</a:t>
            </a:r>
            <a:endParaRPr b="1" sz="3000">
              <a:solidFill>
                <a:srgbClr val="575756"/>
              </a:solidFill>
              <a:latin typeface="Libre Caslon Text"/>
              <a:ea typeface="Libre Caslon Text"/>
              <a:cs typeface="Libre Caslon Text"/>
              <a:sym typeface="Libre Caslon Tex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3" name="Shape 283"/>
        <p:cNvGrpSpPr/>
        <p:nvPr/>
      </p:nvGrpSpPr>
      <p:grpSpPr>
        <a:xfrm>
          <a:off x="0" y="0"/>
          <a:ext cx="0" cy="0"/>
          <a:chOff x="0" y="0"/>
          <a:chExt cx="0" cy="0"/>
        </a:xfrm>
      </p:grpSpPr>
      <p:pic>
        <p:nvPicPr>
          <p:cNvPr id="284" name="Google Shape;284;p33"/>
          <p:cNvPicPr preferRelativeResize="0"/>
          <p:nvPr/>
        </p:nvPicPr>
        <p:blipFill>
          <a:blip r:embed="rId3">
            <a:alphaModFix/>
          </a:blip>
          <a:stretch>
            <a:fillRect/>
          </a:stretch>
        </p:blipFill>
        <p:spPr>
          <a:xfrm>
            <a:off x="0" y="0"/>
            <a:ext cx="9144000" cy="5147912"/>
          </a:xfrm>
          <a:prstGeom prst="rect">
            <a:avLst/>
          </a:prstGeom>
          <a:noFill/>
          <a:ln>
            <a:noFill/>
          </a:ln>
        </p:spPr>
      </p:pic>
      <p:sp>
        <p:nvSpPr>
          <p:cNvPr id="285" name="Google Shape;285;p33"/>
          <p:cNvSpPr/>
          <p:nvPr/>
        </p:nvSpPr>
        <p:spPr>
          <a:xfrm>
            <a:off x="656825" y="9877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3"/>
          <p:cNvSpPr/>
          <p:nvPr/>
        </p:nvSpPr>
        <p:spPr>
          <a:xfrm>
            <a:off x="3700700" y="14234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3"/>
          <p:cNvSpPr/>
          <p:nvPr/>
        </p:nvSpPr>
        <p:spPr>
          <a:xfrm>
            <a:off x="5965150" y="7177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
          <p:cNvSpPr/>
          <p:nvPr/>
        </p:nvSpPr>
        <p:spPr>
          <a:xfrm>
            <a:off x="7781125" y="245995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3"/>
          <p:cNvSpPr/>
          <p:nvPr/>
        </p:nvSpPr>
        <p:spPr>
          <a:xfrm>
            <a:off x="1417775" y="15911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p:nvPr/>
        </p:nvSpPr>
        <p:spPr>
          <a:xfrm>
            <a:off x="1095800" y="30852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p:nvPr/>
        </p:nvSpPr>
        <p:spPr>
          <a:xfrm>
            <a:off x="3092925" y="33043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p:nvPr/>
        </p:nvSpPr>
        <p:spPr>
          <a:xfrm>
            <a:off x="6750750" y="34116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3"/>
          <p:cNvSpPr/>
          <p:nvPr/>
        </p:nvSpPr>
        <p:spPr>
          <a:xfrm>
            <a:off x="5377950" y="40175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3"/>
          <p:cNvSpPr/>
          <p:nvPr/>
        </p:nvSpPr>
        <p:spPr>
          <a:xfrm>
            <a:off x="7825850" y="11554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3"/>
          <p:cNvSpPr txBox="1"/>
          <p:nvPr/>
        </p:nvSpPr>
        <p:spPr>
          <a:xfrm>
            <a:off x="6378850" y="4214600"/>
            <a:ext cx="2621400" cy="776400"/>
          </a:xfrm>
          <a:prstGeom prst="rect">
            <a:avLst/>
          </a:prstGeom>
          <a:solidFill>
            <a:srgbClr val="000000"/>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latin typeface="Montserrat"/>
                <a:ea typeface="Montserrat"/>
                <a:cs typeface="Montserrat"/>
                <a:sym typeface="Montserrat"/>
              </a:rPr>
              <a:t>20</a:t>
            </a:r>
            <a:r>
              <a:rPr lang="en-GB">
                <a:solidFill>
                  <a:srgbClr val="FFFFFF"/>
                </a:solidFill>
                <a:latin typeface="Montserrat"/>
                <a:ea typeface="Montserrat"/>
                <a:cs typeface="Montserrat"/>
                <a:sym typeface="Montserrat"/>
              </a:rPr>
              <a:t> stops = 87B routes</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GB">
                <a:solidFill>
                  <a:srgbClr val="FFFFFF"/>
                </a:solidFill>
                <a:latin typeface="Montserrat"/>
                <a:ea typeface="Montserrat"/>
                <a:cs typeface="Montserrat"/>
                <a:sym typeface="Montserrat"/>
              </a:rPr>
              <a:t>@ 1M calculations/s</a:t>
            </a:r>
            <a:br>
              <a:rPr lang="en-GB">
                <a:solidFill>
                  <a:srgbClr val="FFFFFF"/>
                </a:solidFill>
                <a:latin typeface="Montserrat"/>
                <a:ea typeface="Montserrat"/>
                <a:cs typeface="Montserrat"/>
                <a:sym typeface="Montserrat"/>
              </a:rPr>
            </a:br>
            <a:r>
              <a:rPr lang="en-GB">
                <a:solidFill>
                  <a:srgbClr val="FFFFFF"/>
                </a:solidFill>
                <a:latin typeface="Montserrat"/>
                <a:ea typeface="Montserrat"/>
                <a:cs typeface="Montserrat"/>
                <a:sym typeface="Montserrat"/>
              </a:rPr>
              <a:t>= </a:t>
            </a:r>
            <a:r>
              <a:rPr b="1" lang="en-GB">
                <a:solidFill>
                  <a:srgbClr val="FF0000"/>
                </a:solidFill>
                <a:latin typeface="Montserrat"/>
                <a:ea typeface="Montserrat"/>
                <a:cs typeface="Montserrat"/>
                <a:sym typeface="Montserrat"/>
              </a:rPr>
              <a:t>20B years</a:t>
            </a:r>
            <a:endParaRPr>
              <a:solidFill>
                <a:srgbClr val="FF0000"/>
              </a:solidFill>
              <a:latin typeface="Montserrat"/>
              <a:ea typeface="Montserrat"/>
              <a:cs typeface="Montserrat"/>
              <a:sym typeface="Montserrat"/>
            </a:endParaRPr>
          </a:p>
        </p:txBody>
      </p:sp>
      <p:sp>
        <p:nvSpPr>
          <p:cNvPr id="296" name="Google Shape;296;p33"/>
          <p:cNvSpPr/>
          <p:nvPr/>
        </p:nvSpPr>
        <p:spPr>
          <a:xfrm>
            <a:off x="5965150" y="221005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3"/>
          <p:cNvSpPr/>
          <p:nvPr/>
        </p:nvSpPr>
        <p:spPr>
          <a:xfrm>
            <a:off x="2264525" y="44747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p:nvPr/>
        </p:nvSpPr>
        <p:spPr>
          <a:xfrm>
            <a:off x="3366475" y="35793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3"/>
          <p:cNvSpPr/>
          <p:nvPr/>
        </p:nvSpPr>
        <p:spPr>
          <a:xfrm>
            <a:off x="3457975" y="2199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p:nvPr/>
        </p:nvSpPr>
        <p:spPr>
          <a:xfrm>
            <a:off x="1689250" y="5416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3"/>
          <p:cNvSpPr/>
          <p:nvPr/>
        </p:nvSpPr>
        <p:spPr>
          <a:xfrm>
            <a:off x="524725" y="409825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3"/>
          <p:cNvSpPr/>
          <p:nvPr/>
        </p:nvSpPr>
        <p:spPr>
          <a:xfrm>
            <a:off x="3380975" y="4823300"/>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3"/>
          <p:cNvSpPr/>
          <p:nvPr/>
        </p:nvSpPr>
        <p:spPr>
          <a:xfrm>
            <a:off x="8677525" y="21729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p:nvPr/>
        </p:nvSpPr>
        <p:spPr>
          <a:xfrm>
            <a:off x="4866050" y="169792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3"/>
          <p:cNvSpPr/>
          <p:nvPr/>
        </p:nvSpPr>
        <p:spPr>
          <a:xfrm>
            <a:off x="7565350" y="395075"/>
            <a:ext cx="167700" cy="1677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txBox="1"/>
          <p:nvPr/>
        </p:nvSpPr>
        <p:spPr>
          <a:xfrm>
            <a:off x="50475" y="25350"/>
            <a:ext cx="1016400" cy="3141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
        <p:nvSpPr>
          <p:cNvPr id="307" name="Google Shape;307;p33"/>
          <p:cNvSpPr txBox="1"/>
          <p:nvPr/>
        </p:nvSpPr>
        <p:spPr>
          <a:xfrm>
            <a:off x="537750" y="2274750"/>
            <a:ext cx="5385900" cy="5940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The travelling salesperson</a:t>
            </a:r>
            <a:endParaRPr b="1" sz="3000">
              <a:solidFill>
                <a:srgbClr val="575756"/>
              </a:solidFill>
              <a:latin typeface="Libre Caslon Text"/>
              <a:ea typeface="Libre Caslon Text"/>
              <a:cs typeface="Libre Caslon Text"/>
              <a:sym typeface="Libre Caslon Tex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415C"/>
        </a:solidFill>
      </p:bgPr>
    </p:bg>
    <p:spTree>
      <p:nvGrpSpPr>
        <p:cNvPr id="311" name="Shape 311"/>
        <p:cNvGrpSpPr/>
        <p:nvPr/>
      </p:nvGrpSpPr>
      <p:grpSpPr>
        <a:xfrm>
          <a:off x="0" y="0"/>
          <a:ext cx="0" cy="0"/>
          <a:chOff x="0" y="0"/>
          <a:chExt cx="0" cy="0"/>
        </a:xfrm>
      </p:grpSpPr>
      <p:sp>
        <p:nvSpPr>
          <p:cNvPr id="312" name="Google Shape;312;p34"/>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Better WordPress with AI</a:t>
            </a:r>
            <a:endParaRPr b="1" sz="3000">
              <a:solidFill>
                <a:srgbClr val="575756"/>
              </a:solidFill>
              <a:latin typeface="Libre Caslon Text"/>
              <a:ea typeface="Libre Caslon Text"/>
              <a:cs typeface="Libre Caslon Text"/>
              <a:sym typeface="Libre Caslon Text"/>
            </a:endParaRPr>
          </a:p>
        </p:txBody>
      </p:sp>
      <p:sp>
        <p:nvSpPr>
          <p:cNvPr id="313" name="Google Shape;313;p34"/>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415C"/>
        </a:solidFill>
      </p:bgPr>
    </p:bg>
    <p:spTree>
      <p:nvGrpSpPr>
        <p:cNvPr id="317" name="Shape 317"/>
        <p:cNvGrpSpPr/>
        <p:nvPr/>
      </p:nvGrpSpPr>
      <p:grpSpPr>
        <a:xfrm>
          <a:off x="0" y="0"/>
          <a:ext cx="0" cy="0"/>
          <a:chOff x="0" y="0"/>
          <a:chExt cx="0" cy="0"/>
        </a:xfrm>
      </p:grpSpPr>
      <p:sp>
        <p:nvSpPr>
          <p:cNvPr id="318" name="Google Shape;318;p35"/>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WordPress + AI today</a:t>
            </a:r>
            <a:endParaRPr b="1" sz="3000">
              <a:solidFill>
                <a:srgbClr val="575756"/>
              </a:solidFill>
              <a:latin typeface="Libre Caslon Text"/>
              <a:ea typeface="Libre Caslon Text"/>
              <a:cs typeface="Libre Caslon Text"/>
              <a:sym typeface="Libre Caslon Text"/>
            </a:endParaRPr>
          </a:p>
        </p:txBody>
      </p:sp>
      <p:sp>
        <p:nvSpPr>
          <p:cNvPr id="319" name="Google Shape;319;p35"/>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415C"/>
        </a:solidFill>
      </p:bgPr>
    </p:bg>
    <p:spTree>
      <p:nvGrpSpPr>
        <p:cNvPr id="323" name="Shape 323"/>
        <p:cNvGrpSpPr/>
        <p:nvPr/>
      </p:nvGrpSpPr>
      <p:grpSpPr>
        <a:xfrm>
          <a:off x="0" y="0"/>
          <a:ext cx="0" cy="0"/>
          <a:chOff x="0" y="0"/>
          <a:chExt cx="0" cy="0"/>
        </a:xfrm>
      </p:grpSpPr>
      <p:sp>
        <p:nvSpPr>
          <p:cNvPr id="324" name="Google Shape;324;p36"/>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WordPress + AI in 5 years</a:t>
            </a:r>
            <a:endParaRPr b="1" sz="3000">
              <a:solidFill>
                <a:srgbClr val="575756"/>
              </a:solidFill>
              <a:latin typeface="Libre Caslon Text"/>
              <a:ea typeface="Libre Caslon Text"/>
              <a:cs typeface="Libre Caslon Text"/>
              <a:sym typeface="Libre Caslon Text"/>
            </a:endParaRPr>
          </a:p>
        </p:txBody>
      </p:sp>
      <p:sp>
        <p:nvSpPr>
          <p:cNvPr id="325" name="Google Shape;325;p36"/>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9" name="Shape 329"/>
        <p:cNvGrpSpPr/>
        <p:nvPr/>
      </p:nvGrpSpPr>
      <p:grpSpPr>
        <a:xfrm>
          <a:off x="0" y="0"/>
          <a:ext cx="0" cy="0"/>
          <a:chOff x="0" y="0"/>
          <a:chExt cx="0" cy="0"/>
        </a:xfrm>
      </p:grpSpPr>
      <p:sp>
        <p:nvSpPr>
          <p:cNvPr id="330" name="Google Shape;330;p37"/>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A better world with WP + AI</a:t>
            </a:r>
            <a:endParaRPr b="1" sz="3000">
              <a:solidFill>
                <a:srgbClr val="FFFFFF"/>
              </a:solidFill>
              <a:latin typeface="Libre Caslon Text"/>
              <a:ea typeface="Libre Caslon Text"/>
              <a:cs typeface="Libre Caslon Text"/>
              <a:sym typeface="Libre Caslon Text"/>
            </a:endParaRPr>
          </a:p>
        </p:txBody>
      </p:sp>
      <p:sp>
        <p:nvSpPr>
          <p:cNvPr id="331" name="Google Shape;331;p37"/>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35" name="Shape 335"/>
        <p:cNvGrpSpPr/>
        <p:nvPr/>
      </p:nvGrpSpPr>
      <p:grpSpPr>
        <a:xfrm>
          <a:off x="0" y="0"/>
          <a:ext cx="0" cy="0"/>
          <a:chOff x="0" y="0"/>
          <a:chExt cx="0" cy="0"/>
        </a:xfrm>
      </p:grpSpPr>
      <p:pic>
        <p:nvPicPr>
          <p:cNvPr id="336" name="Google Shape;336;p38"/>
          <p:cNvPicPr preferRelativeResize="0"/>
          <p:nvPr/>
        </p:nvPicPr>
        <p:blipFill>
          <a:blip r:embed="rId3">
            <a:alphaModFix/>
          </a:blip>
          <a:stretch>
            <a:fillRect/>
          </a:stretch>
        </p:blipFill>
        <p:spPr>
          <a:xfrm>
            <a:off x="718600" y="710175"/>
            <a:ext cx="1580075" cy="1291875"/>
          </a:xfrm>
          <a:prstGeom prst="rect">
            <a:avLst/>
          </a:prstGeom>
          <a:noFill/>
          <a:ln>
            <a:noFill/>
          </a:ln>
        </p:spPr>
      </p:pic>
      <p:sp>
        <p:nvSpPr>
          <p:cNvPr id="337" name="Google Shape;337;p38"/>
          <p:cNvSpPr txBox="1"/>
          <p:nvPr/>
        </p:nvSpPr>
        <p:spPr>
          <a:xfrm>
            <a:off x="1411325" y="1313325"/>
            <a:ext cx="6456600" cy="21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lt1"/>
                </a:solidFill>
                <a:latin typeface="Montserrat Medium"/>
                <a:ea typeface="Montserrat Medium"/>
                <a:cs typeface="Montserrat Medium"/>
                <a:sym typeface="Montserrat Medium"/>
              </a:rPr>
              <a:t>[CMS is] a software application [for] the collaborative authoring for websites and may include text and embed [media] that display content and interact with the user.</a:t>
            </a:r>
            <a:endParaRPr sz="3000"/>
          </a:p>
        </p:txBody>
      </p:sp>
      <p:sp>
        <p:nvSpPr>
          <p:cNvPr id="338" name="Google Shape;338;p38"/>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
        <p:nvSpPr>
          <p:cNvPr id="339" name="Google Shape;339;p38"/>
          <p:cNvSpPr txBox="1"/>
          <p:nvPr/>
        </p:nvSpPr>
        <p:spPr>
          <a:xfrm rot="-5400000">
            <a:off x="7747150" y="1154300"/>
            <a:ext cx="25509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D9D9D9"/>
                </a:solidFill>
                <a:latin typeface="Montserrat"/>
                <a:ea typeface="Montserrat"/>
                <a:cs typeface="Montserrat"/>
                <a:sym typeface="Montserrat"/>
              </a:rPr>
              <a:t>https://en.wikipedia.org/wiki/Content_management_system</a:t>
            </a:r>
            <a:endParaRPr sz="600">
              <a:solidFill>
                <a:srgbClr val="D9D9D9"/>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43" name="Shape 343"/>
        <p:cNvGrpSpPr/>
        <p:nvPr/>
      </p:nvGrpSpPr>
      <p:grpSpPr>
        <a:xfrm>
          <a:off x="0" y="0"/>
          <a:ext cx="0" cy="0"/>
          <a:chOff x="0" y="0"/>
          <a:chExt cx="0" cy="0"/>
        </a:xfrm>
      </p:grpSpPr>
      <p:pic>
        <p:nvPicPr>
          <p:cNvPr id="344" name="Google Shape;344;p39"/>
          <p:cNvPicPr preferRelativeResize="0"/>
          <p:nvPr/>
        </p:nvPicPr>
        <p:blipFill>
          <a:blip r:embed="rId3">
            <a:alphaModFix/>
          </a:blip>
          <a:stretch>
            <a:fillRect/>
          </a:stretch>
        </p:blipFill>
        <p:spPr>
          <a:xfrm>
            <a:off x="718600" y="710175"/>
            <a:ext cx="1580075" cy="1291875"/>
          </a:xfrm>
          <a:prstGeom prst="rect">
            <a:avLst/>
          </a:prstGeom>
          <a:noFill/>
          <a:ln>
            <a:noFill/>
          </a:ln>
        </p:spPr>
      </p:pic>
      <p:sp>
        <p:nvSpPr>
          <p:cNvPr id="345" name="Google Shape;345;p39"/>
          <p:cNvSpPr txBox="1"/>
          <p:nvPr/>
        </p:nvSpPr>
        <p:spPr>
          <a:xfrm>
            <a:off x="1411325" y="1313325"/>
            <a:ext cx="6456600" cy="21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lt1"/>
                </a:solidFill>
                <a:latin typeface="Montserrat Medium"/>
                <a:ea typeface="Montserrat Medium"/>
                <a:cs typeface="Montserrat Medium"/>
                <a:sym typeface="Montserrat Medium"/>
              </a:rPr>
              <a:t>[CMS is] a </a:t>
            </a:r>
            <a:r>
              <a:rPr b="1" lang="en-GB" sz="3000">
                <a:solidFill>
                  <a:schemeClr val="lt1"/>
                </a:solidFill>
                <a:latin typeface="Montserrat"/>
                <a:ea typeface="Montserrat"/>
                <a:cs typeface="Montserrat"/>
                <a:sym typeface="Montserrat"/>
              </a:rPr>
              <a:t>software application</a:t>
            </a:r>
            <a:r>
              <a:rPr lang="en-GB" sz="3000">
                <a:solidFill>
                  <a:schemeClr val="lt1"/>
                </a:solidFill>
                <a:latin typeface="Montserrat Medium"/>
                <a:ea typeface="Montserrat Medium"/>
                <a:cs typeface="Montserrat Medium"/>
                <a:sym typeface="Montserrat Medium"/>
              </a:rPr>
              <a:t> [for] the </a:t>
            </a:r>
            <a:r>
              <a:rPr b="1" lang="en-GB" sz="3000">
                <a:solidFill>
                  <a:schemeClr val="lt1"/>
                </a:solidFill>
                <a:latin typeface="Montserrat"/>
                <a:ea typeface="Montserrat"/>
                <a:cs typeface="Montserrat"/>
                <a:sym typeface="Montserrat"/>
              </a:rPr>
              <a:t>collaborative authoring</a:t>
            </a:r>
            <a:r>
              <a:rPr lang="en-GB" sz="3000">
                <a:solidFill>
                  <a:schemeClr val="lt1"/>
                </a:solidFill>
                <a:latin typeface="Montserrat Medium"/>
                <a:ea typeface="Montserrat Medium"/>
                <a:cs typeface="Montserrat Medium"/>
                <a:sym typeface="Montserrat Medium"/>
              </a:rPr>
              <a:t> for </a:t>
            </a:r>
            <a:r>
              <a:rPr b="1" lang="en-GB" sz="3000">
                <a:solidFill>
                  <a:schemeClr val="lt1"/>
                </a:solidFill>
                <a:latin typeface="Montserrat"/>
                <a:ea typeface="Montserrat"/>
                <a:cs typeface="Montserrat"/>
                <a:sym typeface="Montserrat"/>
              </a:rPr>
              <a:t>websites</a:t>
            </a:r>
            <a:r>
              <a:rPr lang="en-GB" sz="3000">
                <a:solidFill>
                  <a:schemeClr val="lt1"/>
                </a:solidFill>
                <a:latin typeface="Montserrat Medium"/>
                <a:ea typeface="Montserrat Medium"/>
                <a:cs typeface="Montserrat Medium"/>
                <a:sym typeface="Montserrat Medium"/>
              </a:rPr>
              <a:t> and may include </a:t>
            </a:r>
            <a:r>
              <a:rPr b="1" lang="en-GB" sz="3000">
                <a:solidFill>
                  <a:schemeClr val="lt1"/>
                </a:solidFill>
                <a:latin typeface="Montserrat"/>
                <a:ea typeface="Montserrat"/>
                <a:cs typeface="Montserrat"/>
                <a:sym typeface="Montserrat"/>
              </a:rPr>
              <a:t>text</a:t>
            </a:r>
            <a:r>
              <a:rPr lang="en-GB" sz="3000">
                <a:solidFill>
                  <a:schemeClr val="lt1"/>
                </a:solidFill>
                <a:latin typeface="Montserrat Medium"/>
                <a:ea typeface="Montserrat Medium"/>
                <a:cs typeface="Montserrat Medium"/>
                <a:sym typeface="Montserrat Medium"/>
              </a:rPr>
              <a:t> and </a:t>
            </a:r>
            <a:r>
              <a:rPr b="1" lang="en-GB" sz="3000">
                <a:solidFill>
                  <a:schemeClr val="lt1"/>
                </a:solidFill>
                <a:latin typeface="Montserrat"/>
                <a:ea typeface="Montserrat"/>
                <a:cs typeface="Montserrat"/>
                <a:sym typeface="Montserrat"/>
              </a:rPr>
              <a:t>embed [media]</a:t>
            </a:r>
            <a:r>
              <a:rPr lang="en-GB" sz="3000">
                <a:solidFill>
                  <a:schemeClr val="lt1"/>
                </a:solidFill>
                <a:latin typeface="Montserrat Medium"/>
                <a:ea typeface="Montserrat Medium"/>
                <a:cs typeface="Montserrat Medium"/>
                <a:sym typeface="Montserrat Medium"/>
              </a:rPr>
              <a:t> that </a:t>
            </a:r>
            <a:r>
              <a:rPr b="1" lang="en-GB" sz="3000">
                <a:solidFill>
                  <a:schemeClr val="lt1"/>
                </a:solidFill>
                <a:latin typeface="Montserrat"/>
                <a:ea typeface="Montserrat"/>
                <a:cs typeface="Montserrat"/>
                <a:sym typeface="Montserrat"/>
              </a:rPr>
              <a:t>display content</a:t>
            </a:r>
            <a:r>
              <a:rPr lang="en-GB" sz="3000">
                <a:solidFill>
                  <a:schemeClr val="lt1"/>
                </a:solidFill>
                <a:latin typeface="Montserrat Medium"/>
                <a:ea typeface="Montserrat Medium"/>
                <a:cs typeface="Montserrat Medium"/>
                <a:sym typeface="Montserrat Medium"/>
              </a:rPr>
              <a:t> and </a:t>
            </a:r>
            <a:r>
              <a:rPr b="1" lang="en-GB" sz="3000">
                <a:solidFill>
                  <a:schemeClr val="lt1"/>
                </a:solidFill>
                <a:latin typeface="Montserrat"/>
                <a:ea typeface="Montserrat"/>
                <a:cs typeface="Montserrat"/>
                <a:sym typeface="Montserrat"/>
              </a:rPr>
              <a:t>interact </a:t>
            </a:r>
            <a:r>
              <a:rPr lang="en-GB" sz="3000">
                <a:solidFill>
                  <a:schemeClr val="lt1"/>
                </a:solidFill>
                <a:latin typeface="Montserrat Medium"/>
                <a:ea typeface="Montserrat Medium"/>
                <a:cs typeface="Montserrat Medium"/>
                <a:sym typeface="Montserrat Medium"/>
              </a:rPr>
              <a:t>with the </a:t>
            </a:r>
            <a:r>
              <a:rPr b="1" lang="en-GB" sz="3000">
                <a:solidFill>
                  <a:schemeClr val="lt1"/>
                </a:solidFill>
                <a:latin typeface="Montserrat"/>
                <a:ea typeface="Montserrat"/>
                <a:cs typeface="Montserrat"/>
                <a:sym typeface="Montserrat"/>
              </a:rPr>
              <a:t>user</a:t>
            </a:r>
            <a:r>
              <a:rPr lang="en-GB" sz="3000">
                <a:solidFill>
                  <a:schemeClr val="lt1"/>
                </a:solidFill>
                <a:latin typeface="Montserrat Medium"/>
                <a:ea typeface="Montserrat Medium"/>
                <a:cs typeface="Montserrat Medium"/>
                <a:sym typeface="Montserrat Medium"/>
              </a:rPr>
              <a:t>.</a:t>
            </a:r>
            <a:endParaRPr sz="3000"/>
          </a:p>
        </p:txBody>
      </p:sp>
      <p:sp>
        <p:nvSpPr>
          <p:cNvPr id="346" name="Google Shape;346;p39"/>
          <p:cNvSpPr txBox="1"/>
          <p:nvPr/>
        </p:nvSpPr>
        <p:spPr>
          <a:xfrm rot="-5400000">
            <a:off x="7747150" y="1154300"/>
            <a:ext cx="25509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D9D9D9"/>
                </a:solidFill>
                <a:latin typeface="Montserrat"/>
                <a:ea typeface="Montserrat"/>
                <a:cs typeface="Montserrat"/>
                <a:sym typeface="Montserrat"/>
              </a:rPr>
              <a:t>https://en.wikipedia.org/wiki/Content_management_system</a:t>
            </a:r>
            <a:endParaRPr sz="600">
              <a:solidFill>
                <a:srgbClr val="D9D9D9"/>
              </a:solidFill>
              <a:latin typeface="Montserrat"/>
              <a:ea typeface="Montserrat"/>
              <a:cs typeface="Montserrat"/>
              <a:sym typeface="Montserrat"/>
            </a:endParaRPr>
          </a:p>
        </p:txBody>
      </p:sp>
      <p:sp>
        <p:nvSpPr>
          <p:cNvPr id="347" name="Google Shape;347;p39"/>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51" name="Shape 351"/>
        <p:cNvGrpSpPr/>
        <p:nvPr/>
      </p:nvGrpSpPr>
      <p:grpSpPr>
        <a:xfrm>
          <a:off x="0" y="0"/>
          <a:ext cx="0" cy="0"/>
          <a:chOff x="0" y="0"/>
          <a:chExt cx="0" cy="0"/>
        </a:xfrm>
      </p:grpSpPr>
      <p:pic>
        <p:nvPicPr>
          <p:cNvPr id="352" name="Google Shape;352;p40"/>
          <p:cNvPicPr preferRelativeResize="0"/>
          <p:nvPr/>
        </p:nvPicPr>
        <p:blipFill>
          <a:blip r:embed="rId3">
            <a:alphaModFix/>
          </a:blip>
          <a:stretch>
            <a:fillRect/>
          </a:stretch>
        </p:blipFill>
        <p:spPr>
          <a:xfrm>
            <a:off x="1570179" y="152400"/>
            <a:ext cx="6451599" cy="48387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
        <p:nvSpPr>
          <p:cNvPr id="353" name="Google Shape;353;p40"/>
          <p:cNvSpPr txBox="1"/>
          <p:nvPr/>
        </p:nvSpPr>
        <p:spPr>
          <a:xfrm rot="-5400000">
            <a:off x="6448000" y="2453200"/>
            <a:ext cx="5149200" cy="24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600">
                <a:solidFill>
                  <a:srgbClr val="D9D9D9"/>
                </a:solidFill>
                <a:latin typeface="Montserrat"/>
                <a:ea typeface="Montserrat"/>
                <a:cs typeface="Montserrat"/>
                <a:sym typeface="Montserrat"/>
              </a:rPr>
              <a:t>http://thismarketingblogdoesnotexist.com/</a:t>
            </a:r>
            <a:endParaRPr sz="600">
              <a:solidFill>
                <a:srgbClr val="D9D9D9"/>
              </a:solidFill>
              <a:latin typeface="Montserrat"/>
              <a:ea typeface="Montserrat"/>
              <a:cs typeface="Montserrat"/>
              <a:sym typeface="Montserrat"/>
            </a:endParaRPr>
          </a:p>
        </p:txBody>
      </p:sp>
      <p:sp>
        <p:nvSpPr>
          <p:cNvPr id="354" name="Google Shape;354;p40"/>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58" name="Shape 358"/>
        <p:cNvGrpSpPr/>
        <p:nvPr/>
      </p:nvGrpSpPr>
      <p:grpSpPr>
        <a:xfrm>
          <a:off x="0" y="0"/>
          <a:ext cx="0" cy="0"/>
          <a:chOff x="0" y="0"/>
          <a:chExt cx="0" cy="0"/>
        </a:xfrm>
      </p:grpSpPr>
      <p:sp>
        <p:nvSpPr>
          <p:cNvPr id="359" name="Google Shape;359;p41"/>
          <p:cNvSpPr txBox="1"/>
          <p:nvPr/>
        </p:nvSpPr>
        <p:spPr>
          <a:xfrm>
            <a:off x="0" y="4900500"/>
            <a:ext cx="51492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D9D9D9"/>
                </a:solidFill>
                <a:latin typeface="Montserrat"/>
                <a:ea typeface="Montserrat"/>
                <a:cs typeface="Montserrat"/>
                <a:sym typeface="Montserrat"/>
              </a:rPr>
              <a:t>https://peerchristensen.netlify.app/post/fair-is-foul-and-foul-is-fair-a-tidytext-entiment-analysis-of-shakespeare-s-tragedies/</a:t>
            </a:r>
            <a:endParaRPr sz="600">
              <a:solidFill>
                <a:srgbClr val="D9D9D9"/>
              </a:solidFill>
              <a:latin typeface="Montserrat"/>
              <a:ea typeface="Montserrat"/>
              <a:cs typeface="Montserrat"/>
              <a:sym typeface="Montserrat"/>
            </a:endParaRPr>
          </a:p>
        </p:txBody>
      </p:sp>
      <p:sp>
        <p:nvSpPr>
          <p:cNvPr id="360" name="Google Shape;360;p41"/>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pic>
        <p:nvPicPr>
          <p:cNvPr id="361" name="Google Shape;361;p41"/>
          <p:cNvPicPr preferRelativeResize="0"/>
          <p:nvPr/>
        </p:nvPicPr>
        <p:blipFill>
          <a:blip r:embed="rId3">
            <a:alphaModFix/>
          </a:blip>
          <a:stretch>
            <a:fillRect/>
          </a:stretch>
        </p:blipFill>
        <p:spPr>
          <a:xfrm>
            <a:off x="0" y="209550"/>
            <a:ext cx="9144000" cy="457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36%+</a:t>
            </a:r>
            <a:endParaRPr b="1" sz="3000">
              <a:solidFill>
                <a:srgbClr val="FFFFFF"/>
              </a:solidFill>
              <a:latin typeface="Libre Caslon Text"/>
              <a:ea typeface="Libre Caslon Text"/>
              <a:cs typeface="Libre Caslon Text"/>
              <a:sym typeface="Libre Caslon Text"/>
            </a:endParaRPr>
          </a:p>
        </p:txBody>
      </p:sp>
      <p:sp>
        <p:nvSpPr>
          <p:cNvPr id="72" name="Google Shape;72;p15"/>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65" name="Shape 365"/>
        <p:cNvGrpSpPr/>
        <p:nvPr/>
      </p:nvGrpSpPr>
      <p:grpSpPr>
        <a:xfrm>
          <a:off x="0" y="0"/>
          <a:ext cx="0" cy="0"/>
          <a:chOff x="0" y="0"/>
          <a:chExt cx="0" cy="0"/>
        </a:xfrm>
      </p:grpSpPr>
      <p:sp>
        <p:nvSpPr>
          <p:cNvPr id="366" name="Google Shape;366;p42"/>
          <p:cNvSpPr txBox="1"/>
          <p:nvPr/>
        </p:nvSpPr>
        <p:spPr>
          <a:xfrm rot="-5400000">
            <a:off x="6448000" y="2453200"/>
            <a:ext cx="5149200" cy="24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600">
                <a:solidFill>
                  <a:srgbClr val="D9D9D9"/>
                </a:solidFill>
                <a:latin typeface="Montserrat"/>
                <a:ea typeface="Montserrat"/>
                <a:cs typeface="Montserrat"/>
                <a:sym typeface="Montserrat"/>
              </a:rPr>
              <a:t>https://azure.microsoft.com/en-gb/services/cognitive-services/computer-vision/#features</a:t>
            </a:r>
            <a:endParaRPr sz="600">
              <a:solidFill>
                <a:srgbClr val="D9D9D9"/>
              </a:solidFill>
              <a:latin typeface="Montserrat"/>
              <a:ea typeface="Montserrat"/>
              <a:cs typeface="Montserrat"/>
              <a:sym typeface="Montserrat"/>
            </a:endParaRPr>
          </a:p>
        </p:txBody>
      </p:sp>
      <p:sp>
        <p:nvSpPr>
          <p:cNvPr id="367" name="Google Shape;367;p42"/>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pic>
        <p:nvPicPr>
          <p:cNvPr id="368" name="Google Shape;368;p42"/>
          <p:cNvPicPr preferRelativeResize="0"/>
          <p:nvPr/>
        </p:nvPicPr>
        <p:blipFill>
          <a:blip r:embed="rId3">
            <a:alphaModFix/>
          </a:blip>
          <a:stretch>
            <a:fillRect/>
          </a:stretch>
        </p:blipFill>
        <p:spPr>
          <a:xfrm>
            <a:off x="1714500" y="371475"/>
            <a:ext cx="5715000" cy="440055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72" name="Shape 372"/>
        <p:cNvGrpSpPr/>
        <p:nvPr/>
      </p:nvGrpSpPr>
      <p:grpSpPr>
        <a:xfrm>
          <a:off x="0" y="0"/>
          <a:ext cx="0" cy="0"/>
          <a:chOff x="0" y="0"/>
          <a:chExt cx="0" cy="0"/>
        </a:xfrm>
      </p:grpSpPr>
      <p:sp>
        <p:nvSpPr>
          <p:cNvPr id="373" name="Google Shape;373;p43"/>
          <p:cNvSpPr txBox="1"/>
          <p:nvPr/>
        </p:nvSpPr>
        <p:spPr>
          <a:xfrm rot="-5400000">
            <a:off x="6448000" y="2453200"/>
            <a:ext cx="5149200" cy="24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600">
                <a:solidFill>
                  <a:srgbClr val="D9D9D9"/>
                </a:solidFill>
                <a:latin typeface="Montserrat"/>
                <a:ea typeface="Montserrat"/>
                <a:cs typeface="Montserrat"/>
                <a:sym typeface="Montserrat"/>
              </a:rPr>
              <a:t>https://azure.microsoft.com/en-gb/services/cognitive-services/computer-vision/#features</a:t>
            </a:r>
            <a:endParaRPr sz="600">
              <a:solidFill>
                <a:srgbClr val="D9D9D9"/>
              </a:solidFill>
              <a:latin typeface="Montserrat"/>
              <a:ea typeface="Montserrat"/>
              <a:cs typeface="Montserrat"/>
              <a:sym typeface="Montserrat"/>
            </a:endParaRPr>
          </a:p>
        </p:txBody>
      </p:sp>
      <p:sp>
        <p:nvSpPr>
          <p:cNvPr id="374" name="Google Shape;374;p43"/>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pic>
        <p:nvPicPr>
          <p:cNvPr id="375" name="Google Shape;375;p43"/>
          <p:cNvPicPr preferRelativeResize="0"/>
          <p:nvPr/>
        </p:nvPicPr>
        <p:blipFill>
          <a:blip r:embed="rId3">
            <a:alphaModFix/>
          </a:blip>
          <a:stretch>
            <a:fillRect/>
          </a:stretch>
        </p:blipFill>
        <p:spPr>
          <a:xfrm>
            <a:off x="152400" y="152400"/>
            <a:ext cx="2996550" cy="2307524"/>
          </a:xfrm>
          <a:prstGeom prst="rect">
            <a:avLst/>
          </a:prstGeom>
          <a:noFill/>
          <a:ln>
            <a:noFill/>
          </a:ln>
        </p:spPr>
      </p:pic>
      <p:graphicFrame>
        <p:nvGraphicFramePr>
          <p:cNvPr id="376" name="Google Shape;376;p43"/>
          <p:cNvGraphicFramePr/>
          <p:nvPr/>
        </p:nvGraphicFramePr>
        <p:xfrm>
          <a:off x="3255425" y="49925"/>
          <a:ext cx="3000000" cy="3000000"/>
        </p:xfrm>
        <a:graphic>
          <a:graphicData uri="http://schemas.openxmlformats.org/drawingml/2006/table">
            <a:tbl>
              <a:tblPr>
                <a:noFill/>
                <a:tableStyleId>{F5A73B76-8ADC-4074-BB33-8BF62988EB9F}</a:tableStyleId>
              </a:tblPr>
              <a:tblGrid>
                <a:gridCol w="1227750"/>
                <a:gridCol w="4334600"/>
              </a:tblGrid>
              <a:tr h="901350">
                <a:tc>
                  <a:txBody>
                    <a:bodyPr/>
                    <a:lstStyle/>
                    <a:p>
                      <a:pPr indent="0" lvl="0" marL="0" rtl="0" algn="l">
                        <a:lnSpc>
                          <a:spcPct val="115000"/>
                        </a:lnSpc>
                        <a:spcBef>
                          <a:spcPts val="900"/>
                        </a:spcBef>
                        <a:spcAft>
                          <a:spcPts val="900"/>
                        </a:spcAft>
                        <a:buNone/>
                      </a:pPr>
                      <a:r>
                        <a:rPr lang="en-GB" sz="1600">
                          <a:solidFill>
                            <a:srgbClr val="FFFFFF"/>
                          </a:solidFill>
                          <a:latin typeface="Montserrat"/>
                          <a:ea typeface="Montserrat"/>
                          <a:cs typeface="Montserrat"/>
                          <a:sym typeface="Montserrat"/>
                        </a:rPr>
                        <a:t>Objects</a:t>
                      </a:r>
                      <a:endParaRPr sz="1600">
                        <a:solidFill>
                          <a:srgbClr val="FFFFFF"/>
                        </a:solidFill>
                        <a:latin typeface="Montserrat"/>
                        <a:ea typeface="Montserrat"/>
                        <a:cs typeface="Montserrat"/>
                        <a:sym typeface="Montserrat"/>
                      </a:endParaRPr>
                    </a:p>
                  </a:txBody>
                  <a:tcPr marT="114300" marB="114300" marR="114300" marL="114300"/>
                </a:tc>
                <a:tc>
                  <a:txBody>
                    <a:bodyPr/>
                    <a:lstStyle/>
                    <a:p>
                      <a:pPr indent="0" lvl="0" marL="0" rtl="0" algn="l">
                        <a:lnSpc>
                          <a:spcPct val="115000"/>
                        </a:lnSpc>
                        <a:spcBef>
                          <a:spcPts val="900"/>
                        </a:spcBef>
                        <a:spcAft>
                          <a:spcPts val="0"/>
                        </a:spcAft>
                        <a:buNone/>
                      </a:pPr>
                      <a:r>
                        <a:rPr lang="en-GB" sz="1600">
                          <a:solidFill>
                            <a:srgbClr val="FFFFFF"/>
                          </a:solidFill>
                          <a:latin typeface="Montserrat"/>
                          <a:ea typeface="Montserrat"/>
                          <a:cs typeface="Montserrat"/>
                          <a:sym typeface="Montserrat"/>
                        </a:rPr>
                        <a:t>"object": "Skateboard", "confidence": 0.903</a:t>
                      </a:r>
                      <a:endParaRPr sz="1600">
                        <a:solidFill>
                          <a:srgbClr val="FFFFFF"/>
                        </a:solidFill>
                        <a:latin typeface="Montserrat"/>
                        <a:ea typeface="Montserrat"/>
                        <a:cs typeface="Montserrat"/>
                        <a:sym typeface="Montserrat"/>
                      </a:endParaRPr>
                    </a:p>
                    <a:p>
                      <a:pPr indent="0" lvl="0" marL="0" rtl="0" algn="l">
                        <a:lnSpc>
                          <a:spcPct val="115000"/>
                        </a:lnSpc>
                        <a:spcBef>
                          <a:spcPts val="900"/>
                        </a:spcBef>
                        <a:spcAft>
                          <a:spcPts val="900"/>
                        </a:spcAft>
                        <a:buNone/>
                      </a:pPr>
                      <a:r>
                        <a:rPr lang="en-GB" sz="1600">
                          <a:solidFill>
                            <a:srgbClr val="FFFFFF"/>
                          </a:solidFill>
                          <a:latin typeface="Montserrat"/>
                          <a:ea typeface="Montserrat"/>
                          <a:cs typeface="Montserrat"/>
                          <a:sym typeface="Montserrat"/>
                        </a:rPr>
                        <a:t>"object": "person", "confidence": 0.955</a:t>
                      </a:r>
                      <a:endParaRPr sz="1600">
                        <a:solidFill>
                          <a:srgbClr val="FFFFFF"/>
                        </a:solidFill>
                        <a:latin typeface="Montserrat"/>
                        <a:ea typeface="Montserrat"/>
                        <a:cs typeface="Montserrat"/>
                        <a:sym typeface="Montserrat"/>
                      </a:endParaRPr>
                    </a:p>
                  </a:txBody>
                  <a:tcPr marT="114300" marB="114300" marR="114300" marL="114300"/>
                </a:tc>
              </a:tr>
              <a:tr h="1178675">
                <a:tc>
                  <a:txBody>
                    <a:bodyPr/>
                    <a:lstStyle/>
                    <a:p>
                      <a:pPr indent="0" lvl="0" marL="0" rtl="0" algn="l">
                        <a:lnSpc>
                          <a:spcPct val="115000"/>
                        </a:lnSpc>
                        <a:spcBef>
                          <a:spcPts val="900"/>
                        </a:spcBef>
                        <a:spcAft>
                          <a:spcPts val="900"/>
                        </a:spcAft>
                        <a:buNone/>
                      </a:pPr>
                      <a:r>
                        <a:rPr lang="en-GB" sz="1600">
                          <a:solidFill>
                            <a:srgbClr val="FFFFFF"/>
                          </a:solidFill>
                          <a:latin typeface="Montserrat"/>
                          <a:ea typeface="Montserrat"/>
                          <a:cs typeface="Montserrat"/>
                          <a:sym typeface="Montserrat"/>
                        </a:rPr>
                        <a:t>Tags</a:t>
                      </a:r>
                      <a:endParaRPr sz="1700">
                        <a:solidFill>
                          <a:srgbClr val="FFFFFF"/>
                        </a:solidFill>
                        <a:latin typeface="Montserrat"/>
                        <a:ea typeface="Montserrat"/>
                        <a:cs typeface="Montserrat"/>
                        <a:sym typeface="Montserrat"/>
                      </a:endParaRPr>
                    </a:p>
                  </a:txBody>
                  <a:tcPr marT="114300" marB="114300" marR="114300" marL="114300"/>
                </a:tc>
                <a:tc>
                  <a:txBody>
                    <a:bodyPr/>
                    <a:lstStyle/>
                    <a:p>
                      <a:pPr indent="0" lvl="0" marL="0" rtl="0" algn="l">
                        <a:lnSpc>
                          <a:spcPct val="115000"/>
                        </a:lnSpc>
                        <a:spcBef>
                          <a:spcPts val="900"/>
                        </a:spcBef>
                        <a:spcAft>
                          <a:spcPts val="900"/>
                        </a:spcAft>
                        <a:buClr>
                          <a:schemeClr val="dk1"/>
                        </a:buClr>
                        <a:buSzPts val="1100"/>
                        <a:buFont typeface="Arial"/>
                        <a:buNone/>
                      </a:pPr>
                      <a:r>
                        <a:rPr lang="en-GB" sz="1600">
                          <a:solidFill>
                            <a:srgbClr val="FFFFFF"/>
                          </a:solidFill>
                          <a:latin typeface="Montserrat"/>
                          <a:ea typeface="Montserrat"/>
                          <a:cs typeface="Montserrat"/>
                          <a:sym typeface="Montserrat"/>
                        </a:rPr>
                        <a:t>"skating", "person", "man", "outdoor", "riding", "sport", "skateboard", "young", "board", "air", "shirt", "black", "boy", "jumping", "side", "park", "trick", "ramp", "doing", "hill"</a:t>
                      </a:r>
                      <a:endParaRPr sz="1600">
                        <a:solidFill>
                          <a:srgbClr val="FFFFFF"/>
                        </a:solidFill>
                        <a:latin typeface="Montserrat"/>
                        <a:ea typeface="Montserrat"/>
                        <a:cs typeface="Montserrat"/>
                        <a:sym typeface="Montserrat"/>
                      </a:endParaRPr>
                    </a:p>
                  </a:txBody>
                  <a:tcPr marT="114300" marB="114300" marR="114300" marL="114300"/>
                </a:tc>
              </a:tr>
              <a:tr h="1385125">
                <a:tc>
                  <a:txBody>
                    <a:bodyPr/>
                    <a:lstStyle/>
                    <a:p>
                      <a:pPr indent="0" lvl="0" marL="0" rtl="0" algn="l">
                        <a:lnSpc>
                          <a:spcPct val="115000"/>
                        </a:lnSpc>
                        <a:spcBef>
                          <a:spcPts val="900"/>
                        </a:spcBef>
                        <a:spcAft>
                          <a:spcPts val="900"/>
                        </a:spcAft>
                        <a:buNone/>
                      </a:pPr>
                      <a:r>
                        <a:rPr lang="en-GB" sz="1600">
                          <a:solidFill>
                            <a:srgbClr val="FFFFFF"/>
                          </a:solidFill>
                          <a:latin typeface="Montserrat"/>
                          <a:ea typeface="Montserrat"/>
                          <a:cs typeface="Montserrat"/>
                          <a:sym typeface="Montserrat"/>
                        </a:rPr>
                        <a:t>Caption</a:t>
                      </a:r>
                      <a:endParaRPr sz="1600">
                        <a:solidFill>
                          <a:srgbClr val="FFFFFF"/>
                        </a:solidFill>
                        <a:latin typeface="Montserrat"/>
                        <a:ea typeface="Montserrat"/>
                        <a:cs typeface="Montserrat"/>
                        <a:sym typeface="Montserrat"/>
                      </a:endParaRPr>
                    </a:p>
                  </a:txBody>
                  <a:tcPr marT="114300" marB="114300" marR="114300" marL="114300"/>
                </a:tc>
                <a:tc>
                  <a:txBody>
                    <a:bodyPr/>
                    <a:lstStyle/>
                    <a:p>
                      <a:pPr indent="0" lvl="0" marL="0" rtl="0" algn="l">
                        <a:lnSpc>
                          <a:spcPct val="115000"/>
                        </a:lnSpc>
                        <a:spcBef>
                          <a:spcPts val="900"/>
                        </a:spcBef>
                        <a:spcAft>
                          <a:spcPts val="900"/>
                        </a:spcAft>
                        <a:buNone/>
                      </a:pPr>
                      <a:r>
                        <a:rPr lang="en-GB" sz="1600">
                          <a:solidFill>
                            <a:srgbClr val="FFFFFF"/>
                          </a:solidFill>
                          <a:latin typeface="Montserrat"/>
                          <a:ea typeface="Montserrat"/>
                          <a:cs typeface="Montserrat"/>
                          <a:sym typeface="Montserrat"/>
                        </a:rPr>
                        <a:t>"a young man riding a skateboard", "confidence": 0.809844</a:t>
                      </a:r>
                      <a:endParaRPr sz="1600">
                        <a:solidFill>
                          <a:srgbClr val="FFFFFF"/>
                        </a:solidFill>
                        <a:latin typeface="Montserrat"/>
                        <a:ea typeface="Montserrat"/>
                        <a:cs typeface="Montserrat"/>
                        <a:sym typeface="Montserrat"/>
                      </a:endParaRPr>
                    </a:p>
                  </a:txBody>
                  <a:tcPr marT="114300" marB="114300" marR="114300" marL="11430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80" name="Shape 380"/>
        <p:cNvGrpSpPr/>
        <p:nvPr/>
      </p:nvGrpSpPr>
      <p:grpSpPr>
        <a:xfrm>
          <a:off x="0" y="0"/>
          <a:ext cx="0" cy="0"/>
          <a:chOff x="0" y="0"/>
          <a:chExt cx="0" cy="0"/>
        </a:xfrm>
      </p:grpSpPr>
      <p:sp>
        <p:nvSpPr>
          <p:cNvPr id="381" name="Google Shape;381;p44"/>
          <p:cNvSpPr txBox="1"/>
          <p:nvPr/>
        </p:nvSpPr>
        <p:spPr>
          <a:xfrm rot="-5400000">
            <a:off x="6448000" y="2453200"/>
            <a:ext cx="5149200" cy="243000"/>
          </a:xfrm>
          <a:prstGeom prst="rect">
            <a:avLst/>
          </a:prstGeom>
          <a:noFill/>
          <a:ln>
            <a:noFill/>
          </a:ln>
        </p:spPr>
        <p:txBody>
          <a:bodyPr anchorCtr="0" anchor="t" bIns="91425" lIns="91425" spcFirstLastPara="1" rIns="91425" wrap="square" tIns="91425">
            <a:noAutofit/>
          </a:bodyPr>
          <a:lstStyle/>
          <a:p>
            <a:pPr indent="0" lvl="0" marL="457200" rtl="0" algn="r">
              <a:spcBef>
                <a:spcPts val="0"/>
              </a:spcBef>
              <a:spcAft>
                <a:spcPts val="0"/>
              </a:spcAft>
              <a:buNone/>
            </a:pPr>
            <a:r>
              <a:rPr lang="en-GB" sz="600">
                <a:solidFill>
                  <a:srgbClr val="D9D9D9"/>
                </a:solidFill>
                <a:latin typeface="Montserrat"/>
                <a:ea typeface="Montserrat"/>
                <a:cs typeface="Montserrat"/>
                <a:sym typeface="Montserrat"/>
              </a:rPr>
              <a:t>https://twitter.com/memotv/status/1046215376386822145?s=12</a:t>
            </a:r>
            <a:endParaRPr sz="600">
              <a:solidFill>
                <a:srgbClr val="D9D9D9"/>
              </a:solidFill>
              <a:latin typeface="Montserrat"/>
              <a:ea typeface="Montserrat"/>
              <a:cs typeface="Montserrat"/>
              <a:sym typeface="Montserrat"/>
            </a:endParaRPr>
          </a:p>
        </p:txBody>
      </p:sp>
      <p:pic>
        <p:nvPicPr>
          <p:cNvPr id="382" name="Google Shape;382;p44"/>
          <p:cNvPicPr preferRelativeResize="0"/>
          <p:nvPr/>
        </p:nvPicPr>
        <p:blipFill>
          <a:blip r:embed="rId3">
            <a:alphaModFix/>
          </a:blip>
          <a:stretch>
            <a:fillRect/>
          </a:stretch>
        </p:blipFill>
        <p:spPr>
          <a:xfrm>
            <a:off x="1997400" y="-5700"/>
            <a:ext cx="5149200" cy="5149200"/>
          </a:xfrm>
          <a:prstGeom prst="rect">
            <a:avLst/>
          </a:prstGeom>
          <a:noFill/>
          <a:ln>
            <a:noFill/>
          </a:ln>
        </p:spPr>
      </p:pic>
      <p:sp>
        <p:nvSpPr>
          <p:cNvPr id="383" name="Google Shape;383;p44"/>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87" name="Shape 387"/>
        <p:cNvGrpSpPr/>
        <p:nvPr/>
      </p:nvGrpSpPr>
      <p:grpSpPr>
        <a:xfrm>
          <a:off x="0" y="0"/>
          <a:ext cx="0" cy="0"/>
          <a:chOff x="0" y="0"/>
          <a:chExt cx="0" cy="0"/>
        </a:xfrm>
      </p:grpSpPr>
      <p:sp>
        <p:nvSpPr>
          <p:cNvPr id="388" name="Google Shape;388;p45"/>
          <p:cNvSpPr txBox="1"/>
          <p:nvPr/>
        </p:nvSpPr>
        <p:spPr>
          <a:xfrm rot="-5400000">
            <a:off x="7792750" y="1108500"/>
            <a:ext cx="24597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D9D9D9"/>
                </a:solidFill>
                <a:latin typeface="Montserrat"/>
                <a:ea typeface="Montserrat"/>
                <a:cs typeface="Montserrat"/>
                <a:sym typeface="Montserrat"/>
              </a:rPr>
              <a:t>https://www.cunicode.com/works/confusing-coleopterists</a:t>
            </a:r>
            <a:endParaRPr sz="600">
              <a:solidFill>
                <a:srgbClr val="D9D9D9"/>
              </a:solidFill>
              <a:latin typeface="Montserrat"/>
              <a:ea typeface="Montserrat"/>
              <a:cs typeface="Montserrat"/>
              <a:sym typeface="Montserrat"/>
            </a:endParaRPr>
          </a:p>
        </p:txBody>
      </p:sp>
      <p:pic>
        <p:nvPicPr>
          <p:cNvPr id="389" name="Google Shape;389;p45"/>
          <p:cNvPicPr preferRelativeResize="0"/>
          <p:nvPr/>
        </p:nvPicPr>
        <p:blipFill>
          <a:blip r:embed="rId3">
            <a:alphaModFix/>
          </a:blip>
          <a:stretch>
            <a:fillRect/>
          </a:stretch>
        </p:blipFill>
        <p:spPr>
          <a:xfrm>
            <a:off x="457197" y="100"/>
            <a:ext cx="8229605" cy="5143500"/>
          </a:xfrm>
          <a:prstGeom prst="rect">
            <a:avLst/>
          </a:prstGeom>
          <a:noFill/>
          <a:ln>
            <a:noFill/>
          </a:ln>
        </p:spPr>
      </p:pic>
      <p:sp>
        <p:nvSpPr>
          <p:cNvPr id="390" name="Google Shape;390;p45"/>
          <p:cNvSpPr txBox="1"/>
          <p:nvPr/>
        </p:nvSpPr>
        <p:spPr>
          <a:xfrm rot="-5400000">
            <a:off x="8432475" y="44449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94" name="Shape 394"/>
        <p:cNvGrpSpPr/>
        <p:nvPr/>
      </p:nvGrpSpPr>
      <p:grpSpPr>
        <a:xfrm>
          <a:off x="0" y="0"/>
          <a:ext cx="0" cy="0"/>
          <a:chOff x="0" y="0"/>
          <a:chExt cx="0" cy="0"/>
        </a:xfrm>
      </p:grpSpPr>
      <p:sp>
        <p:nvSpPr>
          <p:cNvPr id="395" name="Google Shape;395;p46"/>
          <p:cNvSpPr txBox="1"/>
          <p:nvPr/>
        </p:nvSpPr>
        <p:spPr>
          <a:xfrm rot="-5400000">
            <a:off x="8115850" y="785400"/>
            <a:ext cx="18135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D9D9D9"/>
                </a:solidFill>
                <a:latin typeface="Montserrat"/>
                <a:ea typeface="Montserrat"/>
                <a:cs typeface="Montserrat"/>
                <a:sym typeface="Montserrat"/>
              </a:rPr>
              <a:t>https://www.thispersondoesnotexist.com/</a:t>
            </a:r>
            <a:endParaRPr sz="600">
              <a:solidFill>
                <a:srgbClr val="D9D9D9"/>
              </a:solidFill>
              <a:latin typeface="Montserrat"/>
              <a:ea typeface="Montserrat"/>
              <a:cs typeface="Montserrat"/>
              <a:sym typeface="Montserrat"/>
            </a:endParaRPr>
          </a:p>
        </p:txBody>
      </p:sp>
      <p:pic>
        <p:nvPicPr>
          <p:cNvPr id="396" name="Google Shape;396;p46"/>
          <p:cNvPicPr preferRelativeResize="0"/>
          <p:nvPr/>
        </p:nvPicPr>
        <p:blipFill>
          <a:blip r:embed="rId3">
            <a:alphaModFix/>
          </a:blip>
          <a:stretch>
            <a:fillRect/>
          </a:stretch>
        </p:blipFill>
        <p:spPr>
          <a:xfrm>
            <a:off x="2076525" y="152550"/>
            <a:ext cx="4990950" cy="4990950"/>
          </a:xfrm>
          <a:prstGeom prst="rect">
            <a:avLst/>
          </a:prstGeom>
          <a:noFill/>
          <a:ln>
            <a:noFill/>
          </a:ln>
        </p:spPr>
      </p:pic>
      <p:sp>
        <p:nvSpPr>
          <p:cNvPr id="397" name="Google Shape;397;p46"/>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01" name="Shape 401"/>
        <p:cNvGrpSpPr/>
        <p:nvPr/>
      </p:nvGrpSpPr>
      <p:grpSpPr>
        <a:xfrm>
          <a:off x="0" y="0"/>
          <a:ext cx="0" cy="0"/>
          <a:chOff x="0" y="0"/>
          <a:chExt cx="0" cy="0"/>
        </a:xfrm>
      </p:grpSpPr>
      <p:pic>
        <p:nvPicPr>
          <p:cNvPr id="402" name="Google Shape;402;p47" title="AR Chemistry   Augmented Reality Education   Arlo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
        <p:nvSpPr>
          <p:cNvPr id="403" name="Google Shape;403;p47"/>
          <p:cNvSpPr txBox="1"/>
          <p:nvPr/>
        </p:nvSpPr>
        <p:spPr>
          <a:xfrm rot="-5400000">
            <a:off x="6448000" y="2453200"/>
            <a:ext cx="5149200" cy="24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600">
                <a:solidFill>
                  <a:srgbClr val="D9D9D9"/>
                </a:solidFill>
                <a:latin typeface="Montserrat"/>
                <a:ea typeface="Montserrat"/>
                <a:cs typeface="Montserrat"/>
                <a:sym typeface="Montserrat"/>
              </a:rPr>
              <a:t>https://www.youtube.com/watch?v=Qi3h18wJJiI</a:t>
            </a:r>
            <a:endParaRPr sz="600">
              <a:solidFill>
                <a:srgbClr val="D9D9D9"/>
              </a:solidFill>
              <a:latin typeface="Montserrat"/>
              <a:ea typeface="Montserrat"/>
              <a:cs typeface="Montserrat"/>
              <a:sym typeface="Montserrat"/>
            </a:endParaRPr>
          </a:p>
        </p:txBody>
      </p:sp>
      <p:sp>
        <p:nvSpPr>
          <p:cNvPr id="404" name="Google Shape;404;p47"/>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08" name="Shape 408"/>
        <p:cNvGrpSpPr/>
        <p:nvPr/>
      </p:nvGrpSpPr>
      <p:grpSpPr>
        <a:xfrm>
          <a:off x="0" y="0"/>
          <a:ext cx="0" cy="0"/>
          <a:chOff x="0" y="0"/>
          <a:chExt cx="0" cy="0"/>
        </a:xfrm>
      </p:grpSpPr>
      <p:sp>
        <p:nvSpPr>
          <p:cNvPr id="409" name="Google Shape;409;p48"/>
          <p:cNvSpPr txBox="1"/>
          <p:nvPr/>
        </p:nvSpPr>
        <p:spPr>
          <a:xfrm rot="-5400000">
            <a:off x="6448000" y="2453200"/>
            <a:ext cx="5149200" cy="24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600">
                <a:solidFill>
                  <a:srgbClr val="D9D9D9"/>
                </a:solidFill>
                <a:latin typeface="Montserrat"/>
                <a:ea typeface="Montserrat"/>
                <a:cs typeface="Montserrat"/>
                <a:sym typeface="Montserrat"/>
              </a:rPr>
              <a:t>https://powerbi.microsoft.com/en-us/blog/easily-embed-secure-power-bi-reports-in-your-internal-portals-or-websites/</a:t>
            </a:r>
            <a:endParaRPr sz="600">
              <a:solidFill>
                <a:srgbClr val="D9D9D9"/>
              </a:solidFill>
              <a:latin typeface="Montserrat"/>
              <a:ea typeface="Montserrat"/>
              <a:cs typeface="Montserrat"/>
              <a:sym typeface="Montserrat"/>
            </a:endParaRPr>
          </a:p>
        </p:txBody>
      </p:sp>
      <p:pic>
        <p:nvPicPr>
          <p:cNvPr id="410" name="Google Shape;410;p48"/>
          <p:cNvPicPr preferRelativeResize="0"/>
          <p:nvPr/>
        </p:nvPicPr>
        <p:blipFill>
          <a:blip r:embed="rId3">
            <a:alphaModFix/>
          </a:blip>
          <a:stretch>
            <a:fillRect/>
          </a:stretch>
        </p:blipFill>
        <p:spPr>
          <a:xfrm>
            <a:off x="390606" y="374885"/>
            <a:ext cx="8362788" cy="4393730"/>
          </a:xfrm>
          <a:prstGeom prst="rect">
            <a:avLst/>
          </a:prstGeom>
          <a:noFill/>
          <a:ln>
            <a:noFill/>
          </a:ln>
        </p:spPr>
      </p:pic>
      <p:sp>
        <p:nvSpPr>
          <p:cNvPr id="411" name="Google Shape;411;p48"/>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15" name="Shape 415"/>
        <p:cNvGrpSpPr/>
        <p:nvPr/>
      </p:nvGrpSpPr>
      <p:grpSpPr>
        <a:xfrm>
          <a:off x="0" y="0"/>
          <a:ext cx="0" cy="0"/>
          <a:chOff x="0" y="0"/>
          <a:chExt cx="0" cy="0"/>
        </a:xfrm>
      </p:grpSpPr>
      <p:sp>
        <p:nvSpPr>
          <p:cNvPr id="416" name="Google Shape;416;p49"/>
          <p:cNvSpPr txBox="1"/>
          <p:nvPr/>
        </p:nvSpPr>
        <p:spPr>
          <a:xfrm rot="-5400000">
            <a:off x="7583800" y="1317300"/>
            <a:ext cx="28776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600">
                <a:solidFill>
                  <a:srgbClr val="D9D9D9"/>
                </a:solidFill>
                <a:latin typeface="Montserrat"/>
                <a:ea typeface="Montserrat"/>
                <a:cs typeface="Montserrat"/>
                <a:sym typeface="Montserrat"/>
              </a:rPr>
              <a:t>https://twitter.com/amandacosco/status/1083441666705498112?s=12</a:t>
            </a:r>
            <a:endParaRPr sz="600">
              <a:solidFill>
                <a:srgbClr val="D9D9D9"/>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600">
              <a:solidFill>
                <a:srgbClr val="D9D9D9"/>
              </a:solidFill>
              <a:latin typeface="Montserrat"/>
              <a:ea typeface="Montserrat"/>
              <a:cs typeface="Montserrat"/>
              <a:sym typeface="Montserrat"/>
            </a:endParaRPr>
          </a:p>
          <a:p>
            <a:pPr indent="0" lvl="0" marL="0" rtl="0" algn="l">
              <a:spcBef>
                <a:spcPts val="0"/>
              </a:spcBef>
              <a:spcAft>
                <a:spcPts val="0"/>
              </a:spcAft>
              <a:buNone/>
            </a:pPr>
            <a:r>
              <a:t/>
            </a:r>
            <a:endParaRPr sz="600">
              <a:solidFill>
                <a:srgbClr val="D9D9D9"/>
              </a:solidFill>
              <a:latin typeface="Montserrat"/>
              <a:ea typeface="Montserrat"/>
              <a:cs typeface="Montserrat"/>
              <a:sym typeface="Montserrat"/>
            </a:endParaRPr>
          </a:p>
        </p:txBody>
      </p:sp>
      <p:sp>
        <p:nvSpPr>
          <p:cNvPr id="417" name="Google Shape;417;p49"/>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pic>
        <p:nvPicPr>
          <p:cNvPr id="418" name="Google Shape;418;p49" title="6m8oY55V4UHcY1lp.mp4">
            <a:hlinkClick r:id="rId3"/>
          </p:cNvPr>
          <p:cNvPicPr preferRelativeResize="0"/>
          <p:nvPr/>
        </p:nvPicPr>
        <p:blipFill>
          <a:blip r:embed="rId4">
            <a:alphaModFix/>
          </a:blip>
          <a:stretch>
            <a:fillRect/>
          </a:stretch>
        </p:blipFill>
        <p:spPr>
          <a:xfrm>
            <a:off x="1143005" y="25"/>
            <a:ext cx="6857990"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22" name="Shape 422"/>
        <p:cNvGrpSpPr/>
        <p:nvPr/>
      </p:nvGrpSpPr>
      <p:grpSpPr>
        <a:xfrm>
          <a:off x="0" y="0"/>
          <a:ext cx="0" cy="0"/>
          <a:chOff x="0" y="0"/>
          <a:chExt cx="0" cy="0"/>
        </a:xfrm>
      </p:grpSpPr>
      <p:sp>
        <p:nvSpPr>
          <p:cNvPr id="423" name="Google Shape;423;p50"/>
          <p:cNvSpPr txBox="1"/>
          <p:nvPr/>
        </p:nvSpPr>
        <p:spPr>
          <a:xfrm rot="-5400000">
            <a:off x="6448000" y="2453200"/>
            <a:ext cx="5149200" cy="24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600">
                <a:solidFill>
                  <a:srgbClr val="D9D9D9"/>
                </a:solidFill>
                <a:latin typeface="Montserrat"/>
                <a:ea typeface="Montserrat"/>
                <a:cs typeface="Montserrat"/>
                <a:sym typeface="Montserrat"/>
              </a:rPr>
              <a:t>https://www.youtube.com/watch?v=TKLkXh_c-Gw</a:t>
            </a:r>
            <a:endParaRPr sz="600">
              <a:solidFill>
                <a:srgbClr val="D9D9D9"/>
              </a:solidFill>
              <a:latin typeface="Montserrat"/>
              <a:ea typeface="Montserrat"/>
              <a:cs typeface="Montserrat"/>
              <a:sym typeface="Montserrat"/>
            </a:endParaRPr>
          </a:p>
        </p:txBody>
      </p:sp>
      <p:pic>
        <p:nvPicPr>
          <p:cNvPr descr="Watch how Tabnine provides code suggestions for Javascript" id="424" name="Google Shape;424;p50" title="Tabnine Javascript code completion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
        <p:nvSpPr>
          <p:cNvPr id="425" name="Google Shape;425;p50"/>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29" name="Shape 429"/>
        <p:cNvGrpSpPr/>
        <p:nvPr/>
      </p:nvGrpSpPr>
      <p:grpSpPr>
        <a:xfrm>
          <a:off x="0" y="0"/>
          <a:ext cx="0" cy="0"/>
          <a:chOff x="0" y="0"/>
          <a:chExt cx="0" cy="0"/>
        </a:xfrm>
      </p:grpSpPr>
      <p:sp>
        <p:nvSpPr>
          <p:cNvPr id="430" name="Google Shape;430;p51"/>
          <p:cNvSpPr txBox="1"/>
          <p:nvPr/>
        </p:nvSpPr>
        <p:spPr>
          <a:xfrm rot="-5400000">
            <a:off x="6448000" y="2453200"/>
            <a:ext cx="51492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D9D9D9"/>
                </a:solidFill>
                <a:latin typeface="Montserrat"/>
                <a:ea typeface="Montserrat"/>
                <a:cs typeface="Montserrat"/>
                <a:sym typeface="Montserrat"/>
              </a:rPr>
              <a:t>https://github.com/features/security</a:t>
            </a:r>
            <a:endParaRPr sz="600">
              <a:solidFill>
                <a:srgbClr val="D9D9D9"/>
              </a:solidFill>
              <a:latin typeface="Montserrat"/>
              <a:ea typeface="Montserrat"/>
              <a:cs typeface="Montserrat"/>
              <a:sym typeface="Montserrat"/>
            </a:endParaRPr>
          </a:p>
        </p:txBody>
      </p:sp>
      <p:pic>
        <p:nvPicPr>
          <p:cNvPr id="431" name="Google Shape;431;p51" title="2020-05-19_11-05-04.mp4">
            <a:hlinkClick r:id="rId3"/>
          </p:cNvPr>
          <p:cNvPicPr preferRelativeResize="0"/>
          <p:nvPr/>
        </p:nvPicPr>
        <p:blipFill>
          <a:blip r:embed="rId4">
            <a:alphaModFix/>
          </a:blip>
          <a:stretch>
            <a:fillRect/>
          </a:stretch>
        </p:blipFill>
        <p:spPr>
          <a:xfrm>
            <a:off x="1139200" y="3"/>
            <a:ext cx="6865600" cy="5149200"/>
          </a:xfrm>
          <a:prstGeom prst="rect">
            <a:avLst/>
          </a:prstGeom>
          <a:noFill/>
          <a:ln>
            <a:noFill/>
          </a:ln>
        </p:spPr>
      </p:pic>
      <p:sp>
        <p:nvSpPr>
          <p:cNvPr id="432" name="Google Shape;432;p51"/>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An incredible community</a:t>
            </a:r>
            <a:endParaRPr b="1" sz="3000">
              <a:solidFill>
                <a:srgbClr val="575756"/>
              </a:solidFill>
              <a:latin typeface="Libre Caslon Text"/>
              <a:ea typeface="Libre Caslon Text"/>
              <a:cs typeface="Libre Caslon Text"/>
              <a:sym typeface="Libre Caslon Text"/>
            </a:endParaRPr>
          </a:p>
        </p:txBody>
      </p:sp>
      <p:sp>
        <p:nvSpPr>
          <p:cNvPr id="79" name="Google Shape;79;p16"/>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36" name="Shape 436"/>
        <p:cNvGrpSpPr/>
        <p:nvPr/>
      </p:nvGrpSpPr>
      <p:grpSpPr>
        <a:xfrm>
          <a:off x="0" y="0"/>
          <a:ext cx="0" cy="0"/>
          <a:chOff x="0" y="0"/>
          <a:chExt cx="0" cy="0"/>
        </a:xfrm>
      </p:grpSpPr>
      <p:pic>
        <p:nvPicPr>
          <p:cNvPr id="437" name="Google Shape;437;p52"/>
          <p:cNvPicPr preferRelativeResize="0"/>
          <p:nvPr/>
        </p:nvPicPr>
        <p:blipFill>
          <a:blip r:embed="rId3">
            <a:alphaModFix/>
          </a:blip>
          <a:stretch>
            <a:fillRect/>
          </a:stretch>
        </p:blipFill>
        <p:spPr>
          <a:xfrm>
            <a:off x="152399" y="898011"/>
            <a:ext cx="8839203" cy="3347479"/>
          </a:xfrm>
          <a:prstGeom prst="rect">
            <a:avLst/>
          </a:prstGeom>
          <a:noFill/>
          <a:ln>
            <a:noFill/>
          </a:ln>
        </p:spPr>
      </p:pic>
      <p:sp>
        <p:nvSpPr>
          <p:cNvPr id="438" name="Google Shape;438;p52"/>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pic>
        <p:nvPicPr>
          <p:cNvPr id="439" name="Google Shape;439;p52"/>
          <p:cNvPicPr preferRelativeResize="0"/>
          <p:nvPr/>
        </p:nvPicPr>
        <p:blipFill>
          <a:blip r:embed="rId4">
            <a:alphaModFix/>
          </a:blip>
          <a:stretch>
            <a:fillRect/>
          </a:stretch>
        </p:blipFill>
        <p:spPr>
          <a:xfrm>
            <a:off x="2190750" y="1890700"/>
            <a:ext cx="4762500" cy="1362075"/>
          </a:xfrm>
          <a:prstGeom prst="rect">
            <a:avLst/>
          </a:prstGeom>
          <a:noFill/>
          <a:ln>
            <a:noFill/>
          </a:ln>
        </p:spPr>
      </p:pic>
      <p:pic>
        <p:nvPicPr>
          <p:cNvPr id="440" name="Google Shape;440;p52"/>
          <p:cNvPicPr preferRelativeResize="0"/>
          <p:nvPr/>
        </p:nvPicPr>
        <p:blipFill>
          <a:blip r:embed="rId5">
            <a:alphaModFix/>
          </a:blip>
          <a:stretch>
            <a:fillRect/>
          </a:stretch>
        </p:blipFill>
        <p:spPr>
          <a:xfrm>
            <a:off x="1579425" y="1814525"/>
            <a:ext cx="5373825" cy="14240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2600"/>
                                        <p:tgtEl>
                                          <p:spTgt spid="437"/>
                                        </p:tgtEl>
                                      </p:cBhvr>
                                    </p:animEffect>
                                  </p:childTnLst>
                                </p:cTn>
                              </p:par>
                            </p:childTnLst>
                          </p:cTn>
                        </p:par>
                        <p:par>
                          <p:cTn fill="hold">
                            <p:stCondLst>
                              <p:cond delay="2600"/>
                            </p:stCondLst>
                            <p:childTnLst>
                              <p:par>
                                <p:cTn fill="hold" nodeType="afterEffect" presetClass="exit" presetID="10" presetSubtype="0">
                                  <p:stCondLst>
                                    <p:cond delay="0"/>
                                  </p:stCondLst>
                                  <p:childTnLst>
                                    <p:animEffect filter="fade" transition="out">
                                      <p:cBhvr>
                                        <p:cTn dur="2600"/>
                                        <p:tgtEl>
                                          <p:spTgt spid="437"/>
                                        </p:tgtEl>
                                      </p:cBhvr>
                                    </p:animEffect>
                                    <p:set>
                                      <p:cBhvr>
                                        <p:cTn dur="1" fill="hold">
                                          <p:stCondLst>
                                            <p:cond delay="2600"/>
                                          </p:stCondLst>
                                        </p:cTn>
                                        <p:tgtEl>
                                          <p:spTgt spid="437"/>
                                        </p:tgtEl>
                                        <p:attrNameLst>
                                          <p:attrName>style.visibility</p:attrName>
                                        </p:attrNameLst>
                                      </p:cBhvr>
                                      <p:to>
                                        <p:strVal val="hidden"/>
                                      </p:to>
                                    </p:set>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2600"/>
                                        <p:tgtEl>
                                          <p:spTgt spid="439"/>
                                        </p:tgtEl>
                                      </p:cBhvr>
                                    </p:animEffect>
                                  </p:childTnLst>
                                </p:cTn>
                              </p:par>
                            </p:childTnLst>
                          </p:cTn>
                        </p:par>
                        <p:par>
                          <p:cTn fill="hold">
                            <p:stCondLst>
                              <p:cond delay="7800"/>
                            </p:stCondLst>
                            <p:childTnLst>
                              <p:par>
                                <p:cTn fill="hold" nodeType="afterEffect" presetClass="exit" presetID="10" presetSubtype="0">
                                  <p:stCondLst>
                                    <p:cond delay="0"/>
                                  </p:stCondLst>
                                  <p:childTnLst>
                                    <p:animEffect filter="fade" transition="out">
                                      <p:cBhvr>
                                        <p:cTn dur="2600"/>
                                        <p:tgtEl>
                                          <p:spTgt spid="439"/>
                                        </p:tgtEl>
                                      </p:cBhvr>
                                    </p:animEffect>
                                    <p:set>
                                      <p:cBhvr>
                                        <p:cTn dur="1" fill="hold">
                                          <p:stCondLst>
                                            <p:cond delay="2600"/>
                                          </p:stCondLst>
                                        </p:cTn>
                                        <p:tgtEl>
                                          <p:spTgt spid="439"/>
                                        </p:tgtEl>
                                        <p:attrNameLst>
                                          <p:attrName>style.visibility</p:attrName>
                                        </p:attrNameLst>
                                      </p:cBhvr>
                                      <p:to>
                                        <p:strVal val="hidden"/>
                                      </p:to>
                                    </p:set>
                                  </p:childTnLst>
                                </p:cTn>
                              </p:par>
                            </p:childTnLst>
                          </p:cTn>
                        </p:par>
                        <p:par>
                          <p:cTn fill="hold">
                            <p:stCondLst>
                              <p:cond delay="104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2600"/>
                                        <p:tgtEl>
                                          <p:spTgt spid="440"/>
                                        </p:tgtEl>
                                      </p:cBhvr>
                                    </p:animEffect>
                                  </p:childTnLst>
                                </p:cTn>
                              </p:par>
                            </p:childTnLst>
                          </p:cTn>
                        </p:par>
                        <p:par>
                          <p:cTn fill="hold">
                            <p:stCondLst>
                              <p:cond delay="13000"/>
                            </p:stCondLst>
                            <p:childTnLst>
                              <p:par>
                                <p:cTn fill="hold" nodeType="afterEffect" presetClass="exit" presetID="10" presetSubtype="0">
                                  <p:stCondLst>
                                    <p:cond delay="0"/>
                                  </p:stCondLst>
                                  <p:childTnLst>
                                    <p:animEffect filter="fade" transition="out">
                                      <p:cBhvr>
                                        <p:cTn dur="2600"/>
                                        <p:tgtEl>
                                          <p:spTgt spid="440"/>
                                        </p:tgtEl>
                                      </p:cBhvr>
                                    </p:animEffect>
                                    <p:set>
                                      <p:cBhvr>
                                        <p:cTn dur="1" fill="hold">
                                          <p:stCondLst>
                                            <p:cond delay="2600"/>
                                          </p:stCondLst>
                                        </p:cTn>
                                        <p:tgtEl>
                                          <p:spTgt spid="4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53"/>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3"/>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Back to today, ahead to tomorrow</a:t>
            </a:r>
            <a:endParaRPr b="1" sz="3000">
              <a:solidFill>
                <a:srgbClr val="575756"/>
              </a:solidFill>
              <a:latin typeface="Libre Caslon Text"/>
              <a:ea typeface="Libre Caslon Text"/>
              <a:cs typeface="Libre Caslon Text"/>
              <a:sym typeface="Libre Caslon Text"/>
            </a:endParaRPr>
          </a:p>
        </p:txBody>
      </p:sp>
      <p:sp>
        <p:nvSpPr>
          <p:cNvPr id="447" name="Google Shape;447;p53"/>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1245A"/>
        </a:solidFill>
      </p:bgPr>
    </p:bg>
    <p:spTree>
      <p:nvGrpSpPr>
        <p:cNvPr id="451" name="Shape 451"/>
        <p:cNvGrpSpPr/>
        <p:nvPr/>
      </p:nvGrpSpPr>
      <p:grpSpPr>
        <a:xfrm>
          <a:off x="0" y="0"/>
          <a:ext cx="0" cy="0"/>
          <a:chOff x="0" y="0"/>
          <a:chExt cx="0" cy="0"/>
        </a:xfrm>
      </p:grpSpPr>
      <p:pic>
        <p:nvPicPr>
          <p:cNvPr id="452" name="Google Shape;452;p54"/>
          <p:cNvPicPr preferRelativeResize="0"/>
          <p:nvPr/>
        </p:nvPicPr>
        <p:blipFill>
          <a:blip r:embed="rId3">
            <a:alphaModFix/>
          </a:blip>
          <a:stretch>
            <a:fillRect/>
          </a:stretch>
        </p:blipFill>
        <p:spPr>
          <a:xfrm>
            <a:off x="3765732" y="1937850"/>
            <a:ext cx="1581731" cy="484100"/>
          </a:xfrm>
          <a:prstGeom prst="rect">
            <a:avLst/>
          </a:prstGeom>
          <a:noFill/>
          <a:ln>
            <a:noFill/>
          </a:ln>
        </p:spPr>
      </p:pic>
      <p:pic>
        <p:nvPicPr>
          <p:cNvPr id="453" name="Google Shape;453;p54"/>
          <p:cNvPicPr preferRelativeResize="0"/>
          <p:nvPr/>
        </p:nvPicPr>
        <p:blipFill>
          <a:blip r:embed="rId4">
            <a:alphaModFix/>
          </a:blip>
          <a:stretch>
            <a:fillRect/>
          </a:stretch>
        </p:blipFill>
        <p:spPr>
          <a:xfrm>
            <a:off x="4321020" y="2689418"/>
            <a:ext cx="501955" cy="495923"/>
          </a:xfrm>
          <a:prstGeom prst="rect">
            <a:avLst/>
          </a:prstGeom>
          <a:noFill/>
          <a:ln>
            <a:noFill/>
          </a:ln>
        </p:spPr>
      </p:pic>
      <p:pic>
        <p:nvPicPr>
          <p:cNvPr id="454" name="Google Shape;454;p54"/>
          <p:cNvPicPr preferRelativeResize="0"/>
          <p:nvPr/>
        </p:nvPicPr>
        <p:blipFill>
          <a:blip r:embed="rId5">
            <a:alphaModFix/>
          </a:blip>
          <a:stretch>
            <a:fillRect/>
          </a:stretch>
        </p:blipFill>
        <p:spPr>
          <a:xfrm>
            <a:off x="5182243" y="2806941"/>
            <a:ext cx="984351" cy="260863"/>
          </a:xfrm>
          <a:prstGeom prst="rect">
            <a:avLst/>
          </a:prstGeom>
          <a:noFill/>
          <a:ln>
            <a:noFill/>
          </a:ln>
        </p:spPr>
      </p:pic>
      <p:sp>
        <p:nvSpPr>
          <p:cNvPr id="455" name="Google Shape;455;p54"/>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pic>
        <p:nvPicPr>
          <p:cNvPr id="456" name="Google Shape;456;p54"/>
          <p:cNvPicPr preferRelativeResize="0"/>
          <p:nvPr/>
        </p:nvPicPr>
        <p:blipFill rotWithShape="1">
          <a:blip r:embed="rId6">
            <a:alphaModFix/>
          </a:blip>
          <a:srcRect b="20642" l="14475" r="13967" t="23326"/>
          <a:stretch/>
        </p:blipFill>
        <p:spPr>
          <a:xfrm>
            <a:off x="3214802" y="2770124"/>
            <a:ext cx="746959" cy="33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p:nvPr/>
        </p:nvSpPr>
        <p:spPr>
          <a:xfrm>
            <a:off x="-3450" y="-3450"/>
            <a:ext cx="9150900" cy="5150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The world’s #1 CMS</a:t>
            </a:r>
            <a:endParaRPr b="1" sz="3000">
              <a:solidFill>
                <a:srgbClr val="FFFFFF"/>
              </a:solidFill>
              <a:latin typeface="Libre Caslon Text"/>
              <a:ea typeface="Libre Caslon Text"/>
              <a:cs typeface="Libre Caslon Text"/>
              <a:sym typeface="Libre Caslon Text"/>
            </a:endParaRPr>
          </a:p>
        </p:txBody>
      </p:sp>
      <p:sp>
        <p:nvSpPr>
          <p:cNvPr id="86" name="Google Shape;86;p17"/>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p:nvPr/>
        </p:nvSpPr>
        <p:spPr>
          <a:xfrm>
            <a:off x="-3450" y="-3450"/>
            <a:ext cx="9150900" cy="5150400"/>
          </a:xfrm>
          <a:prstGeom prst="rect">
            <a:avLst/>
          </a:prstGeom>
          <a:solidFill>
            <a:srgbClr val="0841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nvSpPr>
        <p:spPr>
          <a:xfrm>
            <a:off x="537750" y="22747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AI is coming</a:t>
            </a:r>
            <a:endParaRPr b="1" sz="3000">
              <a:solidFill>
                <a:srgbClr val="575756"/>
              </a:solidFill>
              <a:latin typeface="Libre Caslon Text"/>
              <a:ea typeface="Libre Caslon Text"/>
              <a:cs typeface="Libre Caslon Text"/>
              <a:sym typeface="Libre Caslon Text"/>
            </a:endParaRPr>
          </a:p>
        </p:txBody>
      </p:sp>
      <p:sp>
        <p:nvSpPr>
          <p:cNvPr id="93" name="Google Shape;93;p18"/>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97" name="Shape 97"/>
        <p:cNvGrpSpPr/>
        <p:nvPr/>
      </p:nvGrpSpPr>
      <p:grpSpPr>
        <a:xfrm>
          <a:off x="0" y="0"/>
          <a:ext cx="0" cy="0"/>
          <a:chOff x="0" y="0"/>
          <a:chExt cx="0" cy="0"/>
        </a:xfrm>
      </p:grpSpPr>
      <p:sp>
        <p:nvSpPr>
          <p:cNvPr id="98" name="Google Shape;98;p19"/>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
        <p:nvSpPr>
          <p:cNvPr id="99" name="Google Shape;99;p19"/>
          <p:cNvSpPr txBox="1"/>
          <p:nvPr/>
        </p:nvSpPr>
        <p:spPr>
          <a:xfrm>
            <a:off x="537750" y="979350"/>
            <a:ext cx="70401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Libre Caslon Text"/>
                <a:ea typeface="Libre Caslon Text"/>
                <a:cs typeface="Libre Caslon Text"/>
                <a:sym typeface="Libre Caslon Text"/>
              </a:rPr>
              <a:t>Four Industrial Revolutions</a:t>
            </a:r>
            <a:endParaRPr b="1" sz="3000">
              <a:solidFill>
                <a:srgbClr val="575756"/>
              </a:solidFill>
              <a:latin typeface="Libre Caslon Text"/>
              <a:ea typeface="Libre Caslon Text"/>
              <a:cs typeface="Libre Caslon Text"/>
              <a:sym typeface="Libre Caslon Text"/>
            </a:endParaRPr>
          </a:p>
        </p:txBody>
      </p:sp>
      <p:cxnSp>
        <p:nvCxnSpPr>
          <p:cNvPr id="100" name="Google Shape;100;p19"/>
          <p:cNvCxnSpPr/>
          <p:nvPr/>
        </p:nvCxnSpPr>
        <p:spPr>
          <a:xfrm>
            <a:off x="628375" y="2340725"/>
            <a:ext cx="7884000" cy="0"/>
          </a:xfrm>
          <a:prstGeom prst="straightConnector1">
            <a:avLst/>
          </a:prstGeom>
          <a:noFill/>
          <a:ln cap="flat" cmpd="sng" w="76200">
            <a:solidFill>
              <a:srgbClr val="FFFFFF"/>
            </a:solidFill>
            <a:prstDash val="solid"/>
            <a:round/>
            <a:headEnd len="med" w="med" type="none"/>
            <a:tailEnd len="med" w="med" type="none"/>
          </a:ln>
        </p:spPr>
      </p:cxnSp>
      <p:cxnSp>
        <p:nvCxnSpPr>
          <p:cNvPr id="101" name="Google Shape;101;p19"/>
          <p:cNvCxnSpPr/>
          <p:nvPr/>
        </p:nvCxnSpPr>
        <p:spPr>
          <a:xfrm>
            <a:off x="636225" y="2058025"/>
            <a:ext cx="0" cy="172800"/>
          </a:xfrm>
          <a:prstGeom prst="straightConnector1">
            <a:avLst/>
          </a:prstGeom>
          <a:noFill/>
          <a:ln cap="flat" cmpd="sng" w="9525">
            <a:solidFill>
              <a:srgbClr val="FFFFFF"/>
            </a:solidFill>
            <a:prstDash val="dash"/>
            <a:round/>
            <a:headEnd len="med" w="med" type="none"/>
            <a:tailEnd len="med" w="med" type="none"/>
          </a:ln>
        </p:spPr>
      </p:cxnSp>
      <p:cxnSp>
        <p:nvCxnSpPr>
          <p:cNvPr id="102" name="Google Shape;102;p19"/>
          <p:cNvCxnSpPr/>
          <p:nvPr/>
        </p:nvCxnSpPr>
        <p:spPr>
          <a:xfrm>
            <a:off x="8484825" y="2058025"/>
            <a:ext cx="0" cy="172800"/>
          </a:xfrm>
          <a:prstGeom prst="straightConnector1">
            <a:avLst/>
          </a:prstGeom>
          <a:noFill/>
          <a:ln cap="flat" cmpd="sng" w="9525">
            <a:solidFill>
              <a:srgbClr val="FFFFFF"/>
            </a:solidFill>
            <a:prstDash val="dash"/>
            <a:round/>
            <a:headEnd len="med" w="med" type="none"/>
            <a:tailEnd len="med" w="med" type="none"/>
          </a:ln>
        </p:spPr>
      </p:cxnSp>
      <p:sp>
        <p:nvSpPr>
          <p:cNvPr id="103" name="Google Shape;103;p19"/>
          <p:cNvSpPr txBox="1"/>
          <p:nvPr/>
        </p:nvSpPr>
        <p:spPr>
          <a:xfrm>
            <a:off x="348000" y="1773600"/>
            <a:ext cx="596700" cy="21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a:ea typeface="Montserrat"/>
                <a:cs typeface="Montserrat"/>
                <a:sym typeface="Montserrat"/>
              </a:rPr>
              <a:t>1750</a:t>
            </a:r>
            <a:endParaRPr>
              <a:solidFill>
                <a:srgbClr val="FFFFFF"/>
              </a:solidFill>
              <a:latin typeface="Montserrat"/>
              <a:ea typeface="Montserrat"/>
              <a:cs typeface="Montserrat"/>
              <a:sym typeface="Montserrat"/>
            </a:endParaRPr>
          </a:p>
        </p:txBody>
      </p:sp>
      <p:sp>
        <p:nvSpPr>
          <p:cNvPr id="104" name="Google Shape;104;p19"/>
          <p:cNvSpPr txBox="1"/>
          <p:nvPr/>
        </p:nvSpPr>
        <p:spPr>
          <a:xfrm>
            <a:off x="8169825" y="1773600"/>
            <a:ext cx="630000" cy="21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a:ea typeface="Montserrat"/>
                <a:cs typeface="Montserrat"/>
                <a:sym typeface="Montserrat"/>
              </a:rPr>
              <a:t>20</a:t>
            </a:r>
            <a:r>
              <a:rPr lang="en-GB">
                <a:solidFill>
                  <a:srgbClr val="FFFFFF"/>
                </a:solidFill>
                <a:latin typeface="Montserrat"/>
                <a:ea typeface="Montserrat"/>
                <a:cs typeface="Montserrat"/>
                <a:sym typeface="Montserrat"/>
              </a:rPr>
              <a:t>50</a:t>
            </a:r>
            <a:endParaRPr>
              <a:solidFill>
                <a:srgbClr val="FFFFFF"/>
              </a:solidFill>
              <a:latin typeface="Montserrat"/>
              <a:ea typeface="Montserrat"/>
              <a:cs typeface="Montserrat"/>
              <a:sym typeface="Montserrat"/>
            </a:endParaRPr>
          </a:p>
        </p:txBody>
      </p:sp>
      <p:cxnSp>
        <p:nvCxnSpPr>
          <p:cNvPr id="105" name="Google Shape;105;p19"/>
          <p:cNvCxnSpPr/>
          <p:nvPr/>
        </p:nvCxnSpPr>
        <p:spPr>
          <a:xfrm>
            <a:off x="1626825" y="2439025"/>
            <a:ext cx="0" cy="172800"/>
          </a:xfrm>
          <a:prstGeom prst="straightConnector1">
            <a:avLst/>
          </a:prstGeom>
          <a:noFill/>
          <a:ln cap="flat" cmpd="sng" w="9525">
            <a:solidFill>
              <a:srgbClr val="FFFFFF"/>
            </a:solidFill>
            <a:prstDash val="dash"/>
            <a:round/>
            <a:headEnd len="med" w="med" type="none"/>
            <a:tailEnd len="med" w="med" type="none"/>
          </a:ln>
        </p:spPr>
      </p:cxnSp>
      <p:cxnSp>
        <p:nvCxnSpPr>
          <p:cNvPr id="106" name="Google Shape;106;p19"/>
          <p:cNvCxnSpPr/>
          <p:nvPr/>
        </p:nvCxnSpPr>
        <p:spPr>
          <a:xfrm>
            <a:off x="2007825" y="2058025"/>
            <a:ext cx="0" cy="172800"/>
          </a:xfrm>
          <a:prstGeom prst="straightConnector1">
            <a:avLst/>
          </a:prstGeom>
          <a:noFill/>
          <a:ln cap="flat" cmpd="sng" w="9525">
            <a:solidFill>
              <a:srgbClr val="FFFFFF"/>
            </a:solidFill>
            <a:prstDash val="dash"/>
            <a:round/>
            <a:headEnd len="med" w="med" type="none"/>
            <a:tailEnd len="med" w="med" type="none"/>
          </a:ln>
        </p:spPr>
      </p:cxnSp>
      <p:sp>
        <p:nvSpPr>
          <p:cNvPr id="107" name="Google Shape;107;p19"/>
          <p:cNvSpPr txBox="1"/>
          <p:nvPr/>
        </p:nvSpPr>
        <p:spPr>
          <a:xfrm>
            <a:off x="1719600" y="1773600"/>
            <a:ext cx="596700" cy="21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a:ea typeface="Montserrat"/>
                <a:cs typeface="Montserrat"/>
                <a:sym typeface="Montserrat"/>
              </a:rPr>
              <a:t>1800</a:t>
            </a:r>
            <a:endParaRPr>
              <a:solidFill>
                <a:srgbClr val="FFFFFF"/>
              </a:solidFill>
              <a:latin typeface="Montserrat"/>
              <a:ea typeface="Montserrat"/>
              <a:cs typeface="Montserrat"/>
              <a:sym typeface="Montserrat"/>
            </a:endParaRPr>
          </a:p>
        </p:txBody>
      </p:sp>
      <p:cxnSp>
        <p:nvCxnSpPr>
          <p:cNvPr id="108" name="Google Shape;108;p19"/>
          <p:cNvCxnSpPr/>
          <p:nvPr/>
        </p:nvCxnSpPr>
        <p:spPr>
          <a:xfrm>
            <a:off x="3379425" y="2058025"/>
            <a:ext cx="0" cy="172800"/>
          </a:xfrm>
          <a:prstGeom prst="straightConnector1">
            <a:avLst/>
          </a:prstGeom>
          <a:noFill/>
          <a:ln cap="flat" cmpd="sng" w="9525">
            <a:solidFill>
              <a:srgbClr val="FFFFFF"/>
            </a:solidFill>
            <a:prstDash val="dash"/>
            <a:round/>
            <a:headEnd len="med" w="med" type="none"/>
            <a:tailEnd len="med" w="med" type="none"/>
          </a:ln>
        </p:spPr>
      </p:cxnSp>
      <p:sp>
        <p:nvSpPr>
          <p:cNvPr id="109" name="Google Shape;109;p19"/>
          <p:cNvSpPr txBox="1"/>
          <p:nvPr/>
        </p:nvSpPr>
        <p:spPr>
          <a:xfrm>
            <a:off x="3091200" y="1773600"/>
            <a:ext cx="596700" cy="21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a:ea typeface="Montserrat"/>
                <a:cs typeface="Montserrat"/>
                <a:sym typeface="Montserrat"/>
              </a:rPr>
              <a:t>1850</a:t>
            </a:r>
            <a:endParaRPr>
              <a:solidFill>
                <a:srgbClr val="FFFFFF"/>
              </a:solidFill>
              <a:latin typeface="Montserrat"/>
              <a:ea typeface="Montserrat"/>
              <a:cs typeface="Montserrat"/>
              <a:sym typeface="Montserrat"/>
            </a:endParaRPr>
          </a:p>
        </p:txBody>
      </p:sp>
      <p:cxnSp>
        <p:nvCxnSpPr>
          <p:cNvPr id="110" name="Google Shape;110;p19"/>
          <p:cNvCxnSpPr/>
          <p:nvPr/>
        </p:nvCxnSpPr>
        <p:spPr>
          <a:xfrm>
            <a:off x="4674825" y="2058025"/>
            <a:ext cx="0" cy="172800"/>
          </a:xfrm>
          <a:prstGeom prst="straightConnector1">
            <a:avLst/>
          </a:prstGeom>
          <a:noFill/>
          <a:ln cap="flat" cmpd="sng" w="9525">
            <a:solidFill>
              <a:srgbClr val="FFFFFF"/>
            </a:solidFill>
            <a:prstDash val="dash"/>
            <a:round/>
            <a:headEnd len="med" w="med" type="none"/>
            <a:tailEnd len="med" w="med" type="none"/>
          </a:ln>
        </p:spPr>
      </p:cxnSp>
      <p:sp>
        <p:nvSpPr>
          <p:cNvPr id="111" name="Google Shape;111;p19"/>
          <p:cNvSpPr txBox="1"/>
          <p:nvPr/>
        </p:nvSpPr>
        <p:spPr>
          <a:xfrm>
            <a:off x="4386600" y="1773600"/>
            <a:ext cx="596700" cy="21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a:ea typeface="Montserrat"/>
                <a:cs typeface="Montserrat"/>
                <a:sym typeface="Montserrat"/>
              </a:rPr>
              <a:t>1900</a:t>
            </a:r>
            <a:endParaRPr>
              <a:solidFill>
                <a:srgbClr val="FFFFFF"/>
              </a:solidFill>
              <a:latin typeface="Montserrat"/>
              <a:ea typeface="Montserrat"/>
              <a:cs typeface="Montserrat"/>
              <a:sym typeface="Montserrat"/>
            </a:endParaRPr>
          </a:p>
        </p:txBody>
      </p:sp>
      <p:cxnSp>
        <p:nvCxnSpPr>
          <p:cNvPr id="112" name="Google Shape;112;p19"/>
          <p:cNvCxnSpPr/>
          <p:nvPr/>
        </p:nvCxnSpPr>
        <p:spPr>
          <a:xfrm>
            <a:off x="6046425" y="2058025"/>
            <a:ext cx="0" cy="172800"/>
          </a:xfrm>
          <a:prstGeom prst="straightConnector1">
            <a:avLst/>
          </a:prstGeom>
          <a:noFill/>
          <a:ln cap="flat" cmpd="sng" w="9525">
            <a:solidFill>
              <a:srgbClr val="FFFFFF"/>
            </a:solidFill>
            <a:prstDash val="dash"/>
            <a:round/>
            <a:headEnd len="med" w="med" type="none"/>
            <a:tailEnd len="med" w="med" type="none"/>
          </a:ln>
        </p:spPr>
      </p:cxnSp>
      <p:sp>
        <p:nvSpPr>
          <p:cNvPr id="113" name="Google Shape;113;p19"/>
          <p:cNvSpPr txBox="1"/>
          <p:nvPr/>
        </p:nvSpPr>
        <p:spPr>
          <a:xfrm>
            <a:off x="5758200" y="1773600"/>
            <a:ext cx="596700" cy="21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a:ea typeface="Montserrat"/>
                <a:cs typeface="Montserrat"/>
                <a:sym typeface="Montserrat"/>
              </a:rPr>
              <a:t>1950</a:t>
            </a:r>
            <a:endParaRPr>
              <a:solidFill>
                <a:srgbClr val="FFFFFF"/>
              </a:solidFill>
              <a:latin typeface="Montserrat"/>
              <a:ea typeface="Montserrat"/>
              <a:cs typeface="Montserrat"/>
              <a:sym typeface="Montserrat"/>
            </a:endParaRPr>
          </a:p>
        </p:txBody>
      </p:sp>
      <p:cxnSp>
        <p:nvCxnSpPr>
          <p:cNvPr id="114" name="Google Shape;114;p19"/>
          <p:cNvCxnSpPr/>
          <p:nvPr/>
        </p:nvCxnSpPr>
        <p:spPr>
          <a:xfrm>
            <a:off x="7341825" y="2058025"/>
            <a:ext cx="0" cy="172800"/>
          </a:xfrm>
          <a:prstGeom prst="straightConnector1">
            <a:avLst/>
          </a:prstGeom>
          <a:noFill/>
          <a:ln cap="flat" cmpd="sng" w="9525">
            <a:solidFill>
              <a:srgbClr val="FFFFFF"/>
            </a:solidFill>
            <a:prstDash val="dash"/>
            <a:round/>
            <a:headEnd len="med" w="med" type="none"/>
            <a:tailEnd len="med" w="med" type="none"/>
          </a:ln>
        </p:spPr>
      </p:cxnSp>
      <p:sp>
        <p:nvSpPr>
          <p:cNvPr id="115" name="Google Shape;115;p19"/>
          <p:cNvSpPr txBox="1"/>
          <p:nvPr/>
        </p:nvSpPr>
        <p:spPr>
          <a:xfrm>
            <a:off x="7010325" y="1773600"/>
            <a:ext cx="663000" cy="21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Montserrat"/>
                <a:ea typeface="Montserrat"/>
                <a:cs typeface="Montserrat"/>
                <a:sym typeface="Montserrat"/>
              </a:rPr>
              <a:t>200</a:t>
            </a:r>
            <a:r>
              <a:rPr lang="en-GB">
                <a:solidFill>
                  <a:srgbClr val="FFFFFF"/>
                </a:solidFill>
                <a:latin typeface="Montserrat"/>
                <a:ea typeface="Montserrat"/>
                <a:cs typeface="Montserrat"/>
                <a:sym typeface="Montserrat"/>
              </a:rPr>
              <a:t>0</a:t>
            </a:r>
            <a:endParaRPr>
              <a:solidFill>
                <a:srgbClr val="FFFFFF"/>
              </a:solidFill>
              <a:latin typeface="Montserrat"/>
              <a:ea typeface="Montserrat"/>
              <a:cs typeface="Montserrat"/>
              <a:sym typeface="Montserrat"/>
            </a:endParaRPr>
          </a:p>
        </p:txBody>
      </p:sp>
      <p:cxnSp>
        <p:nvCxnSpPr>
          <p:cNvPr id="116" name="Google Shape;116;p19"/>
          <p:cNvCxnSpPr/>
          <p:nvPr/>
        </p:nvCxnSpPr>
        <p:spPr>
          <a:xfrm>
            <a:off x="3912825" y="2439025"/>
            <a:ext cx="0" cy="172800"/>
          </a:xfrm>
          <a:prstGeom prst="straightConnector1">
            <a:avLst/>
          </a:prstGeom>
          <a:noFill/>
          <a:ln cap="flat" cmpd="sng" w="9525">
            <a:solidFill>
              <a:srgbClr val="FFFFFF"/>
            </a:solidFill>
            <a:prstDash val="dash"/>
            <a:round/>
            <a:headEnd len="med" w="med" type="none"/>
            <a:tailEnd len="med" w="med" type="none"/>
          </a:ln>
        </p:spPr>
      </p:cxnSp>
      <p:cxnSp>
        <p:nvCxnSpPr>
          <p:cNvPr id="117" name="Google Shape;117;p19"/>
          <p:cNvCxnSpPr/>
          <p:nvPr/>
        </p:nvCxnSpPr>
        <p:spPr>
          <a:xfrm>
            <a:off x="6579825" y="2439025"/>
            <a:ext cx="0" cy="172800"/>
          </a:xfrm>
          <a:prstGeom prst="straightConnector1">
            <a:avLst/>
          </a:prstGeom>
          <a:noFill/>
          <a:ln cap="flat" cmpd="sng" w="9525">
            <a:solidFill>
              <a:srgbClr val="FFFFFF"/>
            </a:solidFill>
            <a:prstDash val="dash"/>
            <a:round/>
            <a:headEnd len="med" w="med" type="none"/>
            <a:tailEnd len="med" w="med" type="none"/>
          </a:ln>
        </p:spPr>
      </p:cxnSp>
      <p:cxnSp>
        <p:nvCxnSpPr>
          <p:cNvPr id="118" name="Google Shape;118;p19"/>
          <p:cNvCxnSpPr/>
          <p:nvPr/>
        </p:nvCxnSpPr>
        <p:spPr>
          <a:xfrm>
            <a:off x="7722825" y="2439025"/>
            <a:ext cx="0" cy="172800"/>
          </a:xfrm>
          <a:prstGeom prst="straightConnector1">
            <a:avLst/>
          </a:prstGeom>
          <a:noFill/>
          <a:ln cap="flat" cmpd="sng" w="9525">
            <a:solidFill>
              <a:srgbClr val="FFFFFF"/>
            </a:solidFill>
            <a:prstDash val="dash"/>
            <a:round/>
            <a:headEnd len="med" w="med" type="none"/>
            <a:tailEnd len="med" w="med" type="none"/>
          </a:ln>
        </p:spPr>
      </p:cxnSp>
      <p:sp>
        <p:nvSpPr>
          <p:cNvPr id="119" name="Google Shape;119;p19"/>
          <p:cNvSpPr txBox="1"/>
          <p:nvPr/>
        </p:nvSpPr>
        <p:spPr>
          <a:xfrm>
            <a:off x="814275" y="3624525"/>
            <a:ext cx="1625100" cy="11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Montserrat"/>
                <a:ea typeface="Montserrat"/>
                <a:cs typeface="Montserrat"/>
                <a:sym typeface="Montserrat"/>
              </a:rPr>
              <a:t>FIRST - 1784</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lang="en-GB">
                <a:solidFill>
                  <a:srgbClr val="FFFFFF"/>
                </a:solidFill>
                <a:latin typeface="Montserrat"/>
                <a:ea typeface="Montserrat"/>
                <a:cs typeface="Montserrat"/>
                <a:sym typeface="Montserrat"/>
              </a:rPr>
              <a:t>Mechanical production, railways, steam power</a:t>
            </a:r>
            <a:endParaRPr>
              <a:solidFill>
                <a:srgbClr val="FFFFFF"/>
              </a:solidFill>
              <a:latin typeface="Montserrat"/>
              <a:ea typeface="Montserrat"/>
              <a:cs typeface="Montserrat"/>
              <a:sym typeface="Montserrat"/>
            </a:endParaRPr>
          </a:p>
        </p:txBody>
      </p:sp>
      <p:pic>
        <p:nvPicPr>
          <p:cNvPr id="120" name="Google Shape;120;p19"/>
          <p:cNvPicPr preferRelativeResize="0"/>
          <p:nvPr/>
        </p:nvPicPr>
        <p:blipFill>
          <a:blip r:embed="rId3">
            <a:alphaModFix/>
          </a:blip>
          <a:stretch>
            <a:fillRect/>
          </a:stretch>
        </p:blipFill>
        <p:spPr>
          <a:xfrm>
            <a:off x="1118625" y="2591425"/>
            <a:ext cx="1016401" cy="1016399"/>
          </a:xfrm>
          <a:prstGeom prst="rect">
            <a:avLst/>
          </a:prstGeom>
          <a:noFill/>
          <a:ln>
            <a:noFill/>
          </a:ln>
        </p:spPr>
      </p:pic>
      <p:sp>
        <p:nvSpPr>
          <p:cNvPr id="121" name="Google Shape;121;p19"/>
          <p:cNvSpPr txBox="1"/>
          <p:nvPr/>
        </p:nvSpPr>
        <p:spPr>
          <a:xfrm>
            <a:off x="2846273" y="3624525"/>
            <a:ext cx="1625100" cy="11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Montserrat"/>
                <a:ea typeface="Montserrat"/>
                <a:cs typeface="Montserrat"/>
                <a:sym typeface="Montserrat"/>
              </a:rPr>
              <a:t>SECOND </a:t>
            </a:r>
            <a:r>
              <a:rPr b="1" lang="en-GB">
                <a:solidFill>
                  <a:srgbClr val="FFFFFF"/>
                </a:solidFill>
                <a:latin typeface="Montserrat"/>
                <a:ea typeface="Montserrat"/>
                <a:cs typeface="Montserrat"/>
                <a:sym typeface="Montserrat"/>
              </a:rPr>
              <a:t>- 1870</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lang="en-GB">
                <a:solidFill>
                  <a:srgbClr val="FFFFFF"/>
                </a:solidFill>
                <a:latin typeface="Montserrat"/>
                <a:ea typeface="Montserrat"/>
                <a:cs typeface="Montserrat"/>
                <a:sym typeface="Montserrat"/>
              </a:rPr>
              <a:t>Mass production, electricity</a:t>
            </a:r>
            <a:endParaRPr>
              <a:solidFill>
                <a:srgbClr val="FFFFFF"/>
              </a:solidFill>
              <a:latin typeface="Montserrat"/>
              <a:ea typeface="Montserrat"/>
              <a:cs typeface="Montserrat"/>
              <a:sym typeface="Montserrat"/>
            </a:endParaRPr>
          </a:p>
        </p:txBody>
      </p:sp>
      <p:pic>
        <p:nvPicPr>
          <p:cNvPr id="122" name="Google Shape;122;p19"/>
          <p:cNvPicPr preferRelativeResize="0"/>
          <p:nvPr/>
        </p:nvPicPr>
        <p:blipFill rotWithShape="1">
          <a:blip r:embed="rId4">
            <a:alphaModFix/>
          </a:blip>
          <a:srcRect b="0" l="0" r="0" t="0"/>
          <a:stretch/>
        </p:blipFill>
        <p:spPr>
          <a:xfrm>
            <a:off x="3150625" y="2591425"/>
            <a:ext cx="1016401" cy="1016399"/>
          </a:xfrm>
          <a:prstGeom prst="rect">
            <a:avLst/>
          </a:prstGeom>
          <a:noFill/>
          <a:ln>
            <a:noFill/>
          </a:ln>
        </p:spPr>
      </p:pic>
      <p:sp>
        <p:nvSpPr>
          <p:cNvPr id="123" name="Google Shape;123;p19"/>
          <p:cNvSpPr txBox="1"/>
          <p:nvPr/>
        </p:nvSpPr>
        <p:spPr>
          <a:xfrm>
            <a:off x="4878272" y="3624525"/>
            <a:ext cx="1625100" cy="11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Montserrat"/>
                <a:ea typeface="Montserrat"/>
                <a:cs typeface="Montserrat"/>
                <a:sym typeface="Montserrat"/>
              </a:rPr>
              <a:t>THIRD - 1969</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lang="en-GB">
                <a:solidFill>
                  <a:srgbClr val="FFFFFF"/>
                </a:solidFill>
                <a:latin typeface="Montserrat"/>
                <a:ea typeface="Montserrat"/>
                <a:cs typeface="Montserrat"/>
                <a:sym typeface="Montserrat"/>
              </a:rPr>
              <a:t>Computers, electronics, automated production</a:t>
            </a:r>
            <a:endParaRPr>
              <a:solidFill>
                <a:srgbClr val="FFFFFF"/>
              </a:solidFill>
              <a:latin typeface="Montserrat"/>
              <a:ea typeface="Montserrat"/>
              <a:cs typeface="Montserrat"/>
              <a:sym typeface="Montserrat"/>
            </a:endParaRPr>
          </a:p>
        </p:txBody>
      </p:sp>
      <p:pic>
        <p:nvPicPr>
          <p:cNvPr id="124" name="Google Shape;124;p19"/>
          <p:cNvPicPr preferRelativeResize="0"/>
          <p:nvPr/>
        </p:nvPicPr>
        <p:blipFill rotWithShape="1">
          <a:blip r:embed="rId5">
            <a:alphaModFix/>
          </a:blip>
          <a:srcRect b="0" l="0" r="0" t="0"/>
          <a:stretch/>
        </p:blipFill>
        <p:spPr>
          <a:xfrm>
            <a:off x="5182625" y="2591425"/>
            <a:ext cx="1016401" cy="1016399"/>
          </a:xfrm>
          <a:prstGeom prst="rect">
            <a:avLst/>
          </a:prstGeom>
          <a:noFill/>
          <a:ln>
            <a:noFill/>
          </a:ln>
        </p:spPr>
      </p:pic>
      <p:sp>
        <p:nvSpPr>
          <p:cNvPr id="125" name="Google Shape;125;p19"/>
          <p:cNvSpPr txBox="1"/>
          <p:nvPr/>
        </p:nvSpPr>
        <p:spPr>
          <a:xfrm>
            <a:off x="6876225" y="3624525"/>
            <a:ext cx="1693200" cy="11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Montserrat"/>
                <a:ea typeface="Montserrat"/>
                <a:cs typeface="Montserrat"/>
                <a:sym typeface="Montserrat"/>
              </a:rPr>
              <a:t>FOURTH - NOW</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lang="en-GB">
                <a:solidFill>
                  <a:srgbClr val="FFFFFF"/>
                </a:solidFill>
                <a:latin typeface="Montserrat"/>
                <a:ea typeface="Montserrat"/>
                <a:cs typeface="Montserrat"/>
                <a:sym typeface="Montserrat"/>
              </a:rPr>
              <a:t>AI, robotics, big data, AR, etc</a:t>
            </a:r>
            <a:endParaRPr>
              <a:solidFill>
                <a:srgbClr val="FFFFFF"/>
              </a:solidFill>
              <a:latin typeface="Montserrat"/>
              <a:ea typeface="Montserrat"/>
              <a:cs typeface="Montserrat"/>
              <a:sym typeface="Montserrat"/>
            </a:endParaRPr>
          </a:p>
        </p:txBody>
      </p:sp>
      <p:pic>
        <p:nvPicPr>
          <p:cNvPr id="126" name="Google Shape;126;p19"/>
          <p:cNvPicPr preferRelativeResize="0"/>
          <p:nvPr/>
        </p:nvPicPr>
        <p:blipFill rotWithShape="1">
          <a:blip r:embed="rId6">
            <a:alphaModFix/>
          </a:blip>
          <a:srcRect b="0" l="0" r="0" t="0"/>
          <a:stretch/>
        </p:blipFill>
        <p:spPr>
          <a:xfrm>
            <a:off x="7214625" y="2587500"/>
            <a:ext cx="1016401" cy="1016399"/>
          </a:xfrm>
          <a:prstGeom prst="rect">
            <a:avLst/>
          </a:prstGeom>
          <a:noFill/>
          <a:ln>
            <a:noFill/>
          </a:ln>
        </p:spPr>
      </p:pic>
      <p:cxnSp>
        <p:nvCxnSpPr>
          <p:cNvPr id="127" name="Google Shape;127;p19"/>
          <p:cNvCxnSpPr/>
          <p:nvPr/>
        </p:nvCxnSpPr>
        <p:spPr>
          <a:xfrm>
            <a:off x="3643125" y="2611825"/>
            <a:ext cx="269700" cy="0"/>
          </a:xfrm>
          <a:prstGeom prst="straightConnector1">
            <a:avLst/>
          </a:prstGeom>
          <a:noFill/>
          <a:ln cap="flat" cmpd="sng" w="9525">
            <a:solidFill>
              <a:srgbClr val="FFFFFF"/>
            </a:solidFill>
            <a:prstDash val="dash"/>
            <a:round/>
            <a:headEnd len="med" w="med" type="none"/>
            <a:tailEnd len="med" w="med" type="none"/>
          </a:ln>
        </p:spPr>
      </p:cxnSp>
      <p:cxnSp>
        <p:nvCxnSpPr>
          <p:cNvPr id="128" name="Google Shape;128;p19"/>
          <p:cNvCxnSpPr/>
          <p:nvPr/>
        </p:nvCxnSpPr>
        <p:spPr>
          <a:xfrm>
            <a:off x="5696400" y="2611825"/>
            <a:ext cx="876300" cy="0"/>
          </a:xfrm>
          <a:prstGeom prst="straightConnector1">
            <a:avLst/>
          </a:prstGeom>
          <a:noFill/>
          <a:ln cap="flat" cmpd="sng" w="9525">
            <a:solidFill>
              <a:srgbClr val="FFFFFF"/>
            </a:solidFill>
            <a:prstDash val="dash"/>
            <a:round/>
            <a:headEnd len="med" w="med" type="none"/>
            <a:tailEnd len="med" w="med" type="none"/>
          </a:ln>
        </p:spPr>
      </p:cxnSp>
      <p:cxnSp>
        <p:nvCxnSpPr>
          <p:cNvPr id="129" name="Google Shape;129;p19"/>
          <p:cNvCxnSpPr/>
          <p:nvPr/>
        </p:nvCxnSpPr>
        <p:spPr>
          <a:xfrm>
            <a:off x="1632375" y="2340725"/>
            <a:ext cx="2289300" cy="0"/>
          </a:xfrm>
          <a:prstGeom prst="straightConnector1">
            <a:avLst/>
          </a:prstGeom>
          <a:noFill/>
          <a:ln cap="flat" cmpd="sng" w="76200">
            <a:solidFill>
              <a:srgbClr val="B7B7B7"/>
            </a:solidFill>
            <a:prstDash val="solid"/>
            <a:round/>
            <a:headEnd len="med" w="med" type="none"/>
            <a:tailEnd len="med" w="med" type="none"/>
          </a:ln>
        </p:spPr>
      </p:cxnSp>
      <p:cxnSp>
        <p:nvCxnSpPr>
          <p:cNvPr id="130" name="Google Shape;130;p19"/>
          <p:cNvCxnSpPr/>
          <p:nvPr/>
        </p:nvCxnSpPr>
        <p:spPr>
          <a:xfrm>
            <a:off x="3918375" y="2340725"/>
            <a:ext cx="2662500" cy="0"/>
          </a:xfrm>
          <a:prstGeom prst="straightConnector1">
            <a:avLst/>
          </a:prstGeom>
          <a:noFill/>
          <a:ln cap="flat" cmpd="sng" w="76200">
            <a:solidFill>
              <a:srgbClr val="999999"/>
            </a:solidFill>
            <a:prstDash val="solid"/>
            <a:round/>
            <a:headEnd len="med" w="med" type="none"/>
            <a:tailEnd len="med" w="med" type="none"/>
          </a:ln>
        </p:spPr>
      </p:cxnSp>
      <p:cxnSp>
        <p:nvCxnSpPr>
          <p:cNvPr id="131" name="Google Shape;131;p19"/>
          <p:cNvCxnSpPr/>
          <p:nvPr/>
        </p:nvCxnSpPr>
        <p:spPr>
          <a:xfrm>
            <a:off x="6585375" y="2340725"/>
            <a:ext cx="1145400" cy="0"/>
          </a:xfrm>
          <a:prstGeom prst="straightConnector1">
            <a:avLst/>
          </a:prstGeom>
          <a:noFill/>
          <a:ln cap="flat" cmpd="sng" w="76200">
            <a:solidFill>
              <a:srgbClr val="666666"/>
            </a:solidFill>
            <a:prstDash val="solid"/>
            <a:round/>
            <a:headEnd len="med" w="med" type="none"/>
            <a:tailEnd len="med" w="med" type="none"/>
          </a:ln>
        </p:spPr>
      </p:cxnSp>
      <p:cxnSp>
        <p:nvCxnSpPr>
          <p:cNvPr id="132" name="Google Shape;132;p19"/>
          <p:cNvCxnSpPr/>
          <p:nvPr/>
        </p:nvCxnSpPr>
        <p:spPr>
          <a:xfrm>
            <a:off x="7728375" y="2340725"/>
            <a:ext cx="782400" cy="0"/>
          </a:xfrm>
          <a:prstGeom prst="straightConnector1">
            <a:avLst/>
          </a:prstGeom>
          <a:noFill/>
          <a:ln cap="flat" cmpd="sng" w="76200">
            <a:solidFill>
              <a:srgbClr val="434343"/>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415C"/>
        </a:solidFill>
      </p:bgPr>
    </p:bg>
    <p:spTree>
      <p:nvGrpSpPr>
        <p:cNvPr id="136" name="Shape 136"/>
        <p:cNvGrpSpPr/>
        <p:nvPr/>
      </p:nvGrpSpPr>
      <p:grpSpPr>
        <a:xfrm>
          <a:off x="0" y="0"/>
          <a:ext cx="0" cy="0"/>
          <a:chOff x="0" y="0"/>
          <a:chExt cx="0" cy="0"/>
        </a:xfrm>
      </p:grpSpPr>
      <p:pic>
        <p:nvPicPr>
          <p:cNvPr id="137" name="Google Shape;137;p20"/>
          <p:cNvPicPr preferRelativeResize="0"/>
          <p:nvPr/>
        </p:nvPicPr>
        <p:blipFill>
          <a:blip r:embed="rId3">
            <a:alphaModFix/>
          </a:blip>
          <a:stretch>
            <a:fillRect/>
          </a:stretch>
        </p:blipFill>
        <p:spPr>
          <a:xfrm>
            <a:off x="718600" y="710175"/>
            <a:ext cx="1580075" cy="1291875"/>
          </a:xfrm>
          <a:prstGeom prst="rect">
            <a:avLst/>
          </a:prstGeom>
          <a:noFill/>
          <a:ln>
            <a:noFill/>
          </a:ln>
        </p:spPr>
      </p:pic>
      <p:sp>
        <p:nvSpPr>
          <p:cNvPr id="138" name="Google Shape;138;p20"/>
          <p:cNvSpPr txBox="1"/>
          <p:nvPr/>
        </p:nvSpPr>
        <p:spPr>
          <a:xfrm>
            <a:off x="1411325" y="1313325"/>
            <a:ext cx="6456600" cy="21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lt1"/>
                </a:solidFill>
                <a:latin typeface="Montserrat Medium"/>
                <a:ea typeface="Montserrat Medium"/>
                <a:cs typeface="Montserrat Medium"/>
                <a:sym typeface="Montserrat Medium"/>
              </a:rPr>
              <a:t>The only way to make peace with technology is to make peace with ourselves.</a:t>
            </a:r>
            <a:endParaRPr sz="3000"/>
          </a:p>
        </p:txBody>
      </p:sp>
      <p:sp>
        <p:nvSpPr>
          <p:cNvPr id="139" name="Google Shape;139;p20"/>
          <p:cNvSpPr txBox="1"/>
          <p:nvPr/>
        </p:nvSpPr>
        <p:spPr>
          <a:xfrm>
            <a:off x="1354525" y="3697375"/>
            <a:ext cx="3259500" cy="3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Tristan Harris</a:t>
            </a:r>
            <a:endParaRPr>
              <a:solidFill>
                <a:schemeClr val="lt1"/>
              </a:solidFill>
              <a:latin typeface="Montserrat SemiBold"/>
              <a:ea typeface="Montserrat SemiBold"/>
              <a:cs typeface="Montserrat SemiBold"/>
              <a:sym typeface="Montserrat SemiBold"/>
            </a:endParaRPr>
          </a:p>
        </p:txBody>
      </p:sp>
      <p:sp>
        <p:nvSpPr>
          <p:cNvPr id="140" name="Google Shape;140;p20"/>
          <p:cNvSpPr txBox="1"/>
          <p:nvPr/>
        </p:nvSpPr>
        <p:spPr>
          <a:xfrm>
            <a:off x="1354525" y="4033375"/>
            <a:ext cx="3259500" cy="3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Montserrat"/>
                <a:ea typeface="Montserrat"/>
                <a:cs typeface="Montserrat"/>
                <a:sym typeface="Montserrat"/>
              </a:rPr>
              <a:t>Center for Humane Technology</a:t>
            </a:r>
            <a:endParaRPr>
              <a:solidFill>
                <a:schemeClr val="lt1"/>
              </a:solidFill>
              <a:latin typeface="Montserrat"/>
              <a:ea typeface="Montserrat"/>
              <a:cs typeface="Montserrat"/>
              <a:sym typeface="Montserrat"/>
            </a:endParaRPr>
          </a:p>
        </p:txBody>
      </p:sp>
      <p:cxnSp>
        <p:nvCxnSpPr>
          <p:cNvPr id="141" name="Google Shape;141;p20"/>
          <p:cNvCxnSpPr/>
          <p:nvPr/>
        </p:nvCxnSpPr>
        <p:spPr>
          <a:xfrm>
            <a:off x="1347600" y="3499550"/>
            <a:ext cx="6808500" cy="0"/>
          </a:xfrm>
          <a:prstGeom prst="straightConnector1">
            <a:avLst/>
          </a:prstGeom>
          <a:noFill/>
          <a:ln cap="flat" cmpd="sng" w="9525">
            <a:solidFill>
              <a:srgbClr val="575756"/>
            </a:solidFill>
            <a:prstDash val="solid"/>
            <a:round/>
            <a:headEnd len="med" w="med" type="none"/>
            <a:tailEnd len="med" w="med" type="none"/>
          </a:ln>
        </p:spPr>
      </p:cxnSp>
      <p:sp>
        <p:nvSpPr>
          <p:cNvPr id="142" name="Google Shape;142;p20"/>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sp>
        <p:nvSpPr>
          <p:cNvPr id="143" name="Google Shape;143;p20"/>
          <p:cNvSpPr txBox="1"/>
          <p:nvPr/>
        </p:nvSpPr>
        <p:spPr>
          <a:xfrm rot="-5400000">
            <a:off x="7470100" y="1431100"/>
            <a:ext cx="31050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D9D9D9"/>
                </a:solidFill>
                <a:latin typeface="Montserrat"/>
                <a:ea typeface="Montserrat"/>
                <a:cs typeface="Montserrat"/>
                <a:sym typeface="Montserrat"/>
              </a:rPr>
              <a:t>https://www.nytimes.com/2019/12/05/opinion/digital-technology-brain.html</a:t>
            </a:r>
            <a:endParaRPr sz="600">
              <a:solidFill>
                <a:srgbClr val="D9D9D9"/>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47" name="Shape 147"/>
        <p:cNvGrpSpPr/>
        <p:nvPr/>
      </p:nvGrpSpPr>
      <p:grpSpPr>
        <a:xfrm>
          <a:off x="0" y="0"/>
          <a:ext cx="0" cy="0"/>
          <a:chOff x="0" y="0"/>
          <a:chExt cx="0" cy="0"/>
        </a:xfrm>
      </p:grpSpPr>
      <p:sp>
        <p:nvSpPr>
          <p:cNvPr id="148" name="Google Shape;148;p21"/>
          <p:cNvSpPr txBox="1"/>
          <p:nvPr/>
        </p:nvSpPr>
        <p:spPr>
          <a:xfrm>
            <a:off x="8127675" y="4749750"/>
            <a:ext cx="1016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Montserrat"/>
                <a:ea typeface="Montserrat"/>
                <a:cs typeface="Montserrat"/>
                <a:sym typeface="Montserrat"/>
              </a:rPr>
              <a:t>@divydovy</a:t>
            </a:r>
            <a:endParaRPr b="1" sz="1100">
              <a:solidFill>
                <a:srgbClr val="FFFFFF"/>
              </a:solidFill>
              <a:latin typeface="Montserrat"/>
              <a:ea typeface="Montserrat"/>
              <a:cs typeface="Montserrat"/>
              <a:sym typeface="Montserrat"/>
            </a:endParaRPr>
          </a:p>
        </p:txBody>
      </p:sp>
      <p:graphicFrame>
        <p:nvGraphicFramePr>
          <p:cNvPr id="149" name="Google Shape;149;p21"/>
          <p:cNvGraphicFramePr/>
          <p:nvPr/>
        </p:nvGraphicFramePr>
        <p:xfrm>
          <a:off x="1445275" y="1002150"/>
          <a:ext cx="3000000" cy="3000000"/>
        </p:xfrm>
        <a:graphic>
          <a:graphicData uri="http://schemas.openxmlformats.org/drawingml/2006/table">
            <a:tbl>
              <a:tblPr>
                <a:noFill/>
                <a:tableStyleId>{20711FB6-F90E-4702-8A88-26951F92FCE5}</a:tableStyleId>
              </a:tblPr>
              <a:tblGrid>
                <a:gridCol w="956700"/>
                <a:gridCol w="5296725"/>
              </a:tblGrid>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2019</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Win world series poker</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2026</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Write high school essay</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2027</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Successfully mimic any musician</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2028</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Generate top 40 song</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2028</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Generate creative video</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2029</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Self-driving trucks</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2049</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Write New York Times best-seller</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2065</a:t>
                      </a:r>
                      <a:endParaRPr b="1">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AI-powered robots largely replace surgeons</a:t>
                      </a:r>
                      <a:endParaRPr>
                        <a:solidFill>
                          <a:srgbClr val="FFFFFF"/>
                        </a:solidFill>
                        <a:latin typeface="Montserrat"/>
                        <a:ea typeface="Montserrat"/>
                        <a:cs typeface="Montserrat"/>
                        <a:sym typeface="Montserrat"/>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333244"/>
      </a:dk2>
      <a:lt2>
        <a:srgbClr val="F4F4F4"/>
      </a:lt2>
      <a:accent1>
        <a:srgbClr val="E1245A"/>
      </a:accent1>
      <a:accent2>
        <a:srgbClr val="08415C"/>
      </a:accent2>
      <a:accent3>
        <a:srgbClr val="50B58A"/>
      </a:accent3>
      <a:accent4>
        <a:srgbClr val="F9DC5C"/>
      </a:accent4>
      <a:accent5>
        <a:srgbClr val="BCAA99"/>
      </a:accent5>
      <a:accent6>
        <a:srgbClr val="E85A83"/>
      </a:accent6>
      <a:hlink>
        <a:srgbClr val="537A8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